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59" r:id="rId4"/>
    <p:sldId id="258" r:id="rId5"/>
    <p:sldId id="260" r:id="rId6"/>
    <p:sldId id="262" r:id="rId7"/>
    <p:sldId id="273" r:id="rId8"/>
    <p:sldId id="261" r:id="rId9"/>
    <p:sldId id="264" r:id="rId10"/>
    <p:sldId id="265" r:id="rId11"/>
    <p:sldId id="267" r:id="rId12"/>
    <p:sldId id="263" r:id="rId13"/>
    <p:sldId id="266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Helvetica Neue Light" panose="02000403000000020004" pitchFamily="2" charset="0"/>
      <p:regular r:id="rId20"/>
      <p:bold r:id="rId21"/>
      <p:italic r:id="rId22"/>
      <p:boldItalic r:id="rId23"/>
    </p:embeddedFon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Kennedy" initials="" lastIdx="3" clrIdx="0"/>
  <p:cmAuthor id="1" name="Shirin Kee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is a speaker note</a:t>
            </a: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Operational: policy development, incident response. Tools: Reporting wizard, aegis, </a:t>
            </a:r>
            <a:r>
              <a:rPr lang="en" sz="1100" dirty="0" err="1">
                <a:solidFill>
                  <a:schemeClr val="dk1"/>
                </a:solidFill>
              </a:rPr>
              <a:t>cena</a:t>
            </a:r>
            <a:r>
              <a:rPr lang="en" sz="1100" dirty="0">
                <a:solidFill>
                  <a:schemeClr val="dk1"/>
                </a:solidFill>
              </a:rPr>
              <a:t>, age gate (viewer side; </a:t>
            </a:r>
            <a:r>
              <a:rPr lang="en" sz="1100" dirty="0" err="1">
                <a:solidFill>
                  <a:schemeClr val="dk1"/>
                </a:solidFill>
              </a:rPr>
              <a:t>automod</a:t>
            </a:r>
            <a:r>
              <a:rPr lang="en" sz="1100" dirty="0">
                <a:solidFill>
                  <a:schemeClr val="dk1"/>
                </a:solidFill>
              </a:rPr>
              <a:t>).  Fairness: granular punishments / partner moderation alignment, clearer feedback loop, data. 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uninitiated, Twitch is a social video service for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broadcasters and their audiences to interact in real time over shared interests, primarily gaming content, over 90% live. Ninja, one of our most popular broadcasters, recently broke a record with 630K concurrent viewers on a channel; here a not too shabby 124K people are watching and chatting live. 2 million unique monthly broadcasters on Twitch, and over 15 million active users a day, watching 355 billion minutes of content in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Twitch’s value – creators first, vision is to enable 100 million creators to earn a living on Twitch.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nature of service makes quick action critical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makes this happen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of gaming to creative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57297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gradFill>
          <a:gsLst>
            <a:gs pos="0">
              <a:srgbClr val="8469FF"/>
            </a:gs>
            <a:gs pos="100000">
              <a:srgbClr val="A9C2FF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3" y="0"/>
            <a:ext cx="9053193" cy="51178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906844" y="1557929"/>
            <a:ext cx="5330400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C292C"/>
              </a:buClr>
              <a:buSzPts val="2100"/>
              <a:buFont typeface="Arial"/>
              <a:buNone/>
              <a:defRPr sz="3800" b="1" i="0" u="none" strike="noStrike" cap="none">
                <a:solidFill>
                  <a:srgbClr val="2C29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25" y="647309"/>
            <a:ext cx="1409669" cy="739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972228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0808" y="4768453"/>
            <a:ext cx="239126" cy="2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0" y="75501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3972228" y="735197"/>
            <a:ext cx="4479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6A7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9" name="Shape 139"/>
          <p:cNvCxnSpPr/>
          <p:nvPr/>
        </p:nvCxnSpPr>
        <p:spPr>
          <a:xfrm>
            <a:off x="4057364" y="1225151"/>
            <a:ext cx="214500" cy="0"/>
          </a:xfrm>
          <a:prstGeom prst="straightConnector1">
            <a:avLst/>
          </a:prstGeom>
          <a:noFill/>
          <a:ln w="38100" cap="flat" cmpd="sng">
            <a:solidFill>
              <a:srgbClr val="6441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3971640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972228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0808" y="4768453"/>
            <a:ext cx="239126" cy="2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0" y="75501"/>
            <a:ext cx="3582600" cy="24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3"/>
          </p:nvPr>
        </p:nvSpPr>
        <p:spPr>
          <a:xfrm>
            <a:off x="0" y="2646760"/>
            <a:ext cx="1754100" cy="24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4"/>
          </p:nvPr>
        </p:nvSpPr>
        <p:spPr>
          <a:xfrm>
            <a:off x="1828554" y="2646760"/>
            <a:ext cx="1754100" cy="24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5"/>
          </p:nvPr>
        </p:nvSpPr>
        <p:spPr>
          <a:xfrm>
            <a:off x="3972228" y="735197"/>
            <a:ext cx="4479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6A7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9" name="Shape 149"/>
          <p:cNvCxnSpPr/>
          <p:nvPr/>
        </p:nvCxnSpPr>
        <p:spPr>
          <a:xfrm>
            <a:off x="4057364" y="1225151"/>
            <a:ext cx="214500" cy="0"/>
          </a:xfrm>
          <a:prstGeom prst="straightConnector1">
            <a:avLst/>
          </a:prstGeom>
          <a:noFill/>
          <a:ln w="38100" cap="flat" cmpd="sng">
            <a:solidFill>
              <a:srgbClr val="6441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Shape 150"/>
          <p:cNvSpPr txBox="1">
            <a:spLocks noGrp="1"/>
          </p:cNvSpPr>
          <p:nvPr>
            <p:ph type="body" idx="6"/>
          </p:nvPr>
        </p:nvSpPr>
        <p:spPr>
          <a:xfrm>
            <a:off x="3971640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 Subtitle">
  <p:cSld name="Full Image with Sub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364920" y="735197"/>
            <a:ext cx="800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6A7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pic" idx="3"/>
          </p:nvPr>
        </p:nvSpPr>
        <p:spPr>
          <a:xfrm>
            <a:off x="0" y="1230574"/>
            <a:ext cx="9144000" cy="3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Speakers">
  <p:cSld name="Multiple Speakers">
    <p:bg>
      <p:bgPr>
        <a:solidFill>
          <a:srgbClr val="392E5C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3" y="0"/>
            <a:ext cx="9053193" cy="511781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364921" y="308296"/>
            <a:ext cx="302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  <a:endParaRPr sz="1100"/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899059" y="843764"/>
            <a:ext cx="11130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121863" y="843765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5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2121863" y="1164644"/>
            <a:ext cx="2037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2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2121863" y="1550636"/>
            <a:ext cx="2037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9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5"/>
          </p:nvPr>
        </p:nvSpPr>
        <p:spPr>
          <a:xfrm>
            <a:off x="899059" y="2222508"/>
            <a:ext cx="11130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6"/>
          </p:nvPr>
        </p:nvSpPr>
        <p:spPr>
          <a:xfrm>
            <a:off x="2121863" y="2222509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5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7"/>
          </p:nvPr>
        </p:nvSpPr>
        <p:spPr>
          <a:xfrm>
            <a:off x="2121863" y="2543387"/>
            <a:ext cx="2037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2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8"/>
          </p:nvPr>
        </p:nvSpPr>
        <p:spPr>
          <a:xfrm>
            <a:off x="2121863" y="2929380"/>
            <a:ext cx="2037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9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9"/>
          </p:nvPr>
        </p:nvSpPr>
        <p:spPr>
          <a:xfrm>
            <a:off x="899059" y="3598552"/>
            <a:ext cx="11130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3"/>
          </p:nvPr>
        </p:nvSpPr>
        <p:spPr>
          <a:xfrm>
            <a:off x="2121863" y="3598552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5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4"/>
          </p:nvPr>
        </p:nvSpPr>
        <p:spPr>
          <a:xfrm>
            <a:off x="2121863" y="3919431"/>
            <a:ext cx="2037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2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5"/>
          </p:nvPr>
        </p:nvSpPr>
        <p:spPr>
          <a:xfrm>
            <a:off x="2121863" y="4305424"/>
            <a:ext cx="2037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9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16"/>
          </p:nvPr>
        </p:nvSpPr>
        <p:spPr>
          <a:xfrm>
            <a:off x="4988857" y="843373"/>
            <a:ext cx="11130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7"/>
          </p:nvPr>
        </p:nvSpPr>
        <p:spPr>
          <a:xfrm>
            <a:off x="6211660" y="843374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5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8"/>
          </p:nvPr>
        </p:nvSpPr>
        <p:spPr>
          <a:xfrm>
            <a:off x="6211660" y="1164252"/>
            <a:ext cx="2037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2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9"/>
          </p:nvPr>
        </p:nvSpPr>
        <p:spPr>
          <a:xfrm>
            <a:off x="6211660" y="1550245"/>
            <a:ext cx="2037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9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0"/>
          </p:nvPr>
        </p:nvSpPr>
        <p:spPr>
          <a:xfrm>
            <a:off x="4988857" y="2222117"/>
            <a:ext cx="11130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1"/>
          </p:nvPr>
        </p:nvSpPr>
        <p:spPr>
          <a:xfrm>
            <a:off x="6211660" y="2222117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5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2"/>
          </p:nvPr>
        </p:nvSpPr>
        <p:spPr>
          <a:xfrm>
            <a:off x="6211660" y="2542996"/>
            <a:ext cx="2037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2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3"/>
          </p:nvPr>
        </p:nvSpPr>
        <p:spPr>
          <a:xfrm>
            <a:off x="6211660" y="2928988"/>
            <a:ext cx="2037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9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4"/>
          </p:nvPr>
        </p:nvSpPr>
        <p:spPr>
          <a:xfrm>
            <a:off x="4988857" y="3598160"/>
            <a:ext cx="11130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5"/>
          </p:nvPr>
        </p:nvSpPr>
        <p:spPr>
          <a:xfrm>
            <a:off x="6211660" y="3598161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5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6"/>
          </p:nvPr>
        </p:nvSpPr>
        <p:spPr>
          <a:xfrm>
            <a:off x="6211660" y="3919039"/>
            <a:ext cx="2037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2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7"/>
          </p:nvPr>
        </p:nvSpPr>
        <p:spPr>
          <a:xfrm>
            <a:off x="6211660" y="4305032"/>
            <a:ext cx="2037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9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750808" y="4766310"/>
            <a:ext cx="237302" cy="24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bg>
      <p:bgPr>
        <a:gradFill>
          <a:gsLst>
            <a:gs pos="0">
              <a:srgbClr val="00D1E2"/>
            </a:gs>
            <a:gs pos="15000">
              <a:srgbClr val="349AD0"/>
            </a:gs>
            <a:gs pos="58000">
              <a:schemeClr val="accent4"/>
            </a:gs>
            <a:gs pos="100000">
              <a:schemeClr val="accent4"/>
            </a:gs>
          </a:gsLst>
          <a:lin ang="4199895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32222" y="2175271"/>
            <a:ext cx="7908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632222" y="2035969"/>
            <a:ext cx="482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0808" y="4768453"/>
            <a:ext cx="239126" cy="2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64920" y="735197"/>
            <a:ext cx="4479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6A7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450056" y="1225151"/>
            <a:ext cx="214500" cy="0"/>
          </a:xfrm>
          <a:prstGeom prst="straightConnector1">
            <a:avLst/>
          </a:prstGeom>
          <a:noFill/>
          <a:ln w="38100" cap="flat" cmpd="sng">
            <a:solidFill>
              <a:srgbClr val="6441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364331" y="1431131"/>
            <a:ext cx="8304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0" y="1036466"/>
            <a:ext cx="9144000" cy="4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">
  <p:cSld name="Image Righ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64920" y="735197"/>
            <a:ext cx="4479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6A7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450056" y="1225151"/>
            <a:ext cx="214500" cy="0"/>
          </a:xfrm>
          <a:prstGeom prst="straightConnector1">
            <a:avLst/>
          </a:prstGeom>
          <a:noFill/>
          <a:ln w="38100" cap="flat" cmpd="sng">
            <a:solidFill>
              <a:srgbClr val="6441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364332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441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4"/>
          </p:nvPr>
        </p:nvSpPr>
        <p:spPr>
          <a:xfrm>
            <a:off x="5561410" y="75501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gradFill>
          <a:gsLst>
            <a:gs pos="0">
              <a:srgbClr val="8469FF"/>
            </a:gs>
            <a:gs pos="100000">
              <a:srgbClr val="A9C2FF"/>
            </a:gs>
          </a:gsLst>
          <a:lin ang="5400012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3" y="0"/>
            <a:ext cx="9053193" cy="511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25" y="647309"/>
            <a:ext cx="1409669" cy="73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906844" y="2038350"/>
            <a:ext cx="5330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92C"/>
              </a:buClr>
              <a:buFont typeface="Arial"/>
              <a:buNone/>
            </a:pPr>
            <a:r>
              <a:rPr lang="en" sz="5300" b="1" i="0" u="none" strike="noStrike" cap="none">
                <a:solidFill>
                  <a:srgbClr val="2C292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1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wer Speakers">
  <p:cSld name="Fewer Speakers">
    <p:bg>
      <p:bgPr>
        <a:solidFill>
          <a:srgbClr val="392E5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3" y="0"/>
            <a:ext cx="9053193" cy="511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364921" y="308296"/>
            <a:ext cx="302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  <a:endParaRPr sz="1100"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931463" y="1025500"/>
            <a:ext cx="14847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3"/>
          </p:nvPr>
        </p:nvSpPr>
        <p:spPr>
          <a:xfrm>
            <a:off x="6594030" y="1025500"/>
            <a:ext cx="14847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4"/>
          </p:nvPr>
        </p:nvSpPr>
        <p:spPr>
          <a:xfrm>
            <a:off x="3769180" y="1025500"/>
            <a:ext cx="14847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55051" y="2598315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7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5"/>
          </p:nvPr>
        </p:nvSpPr>
        <p:spPr>
          <a:xfrm>
            <a:off x="655051" y="2919193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655051" y="3447700"/>
            <a:ext cx="2037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11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3492628" y="2598315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7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8"/>
          </p:nvPr>
        </p:nvSpPr>
        <p:spPr>
          <a:xfrm>
            <a:off x="3492628" y="2919193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3492628" y="3447700"/>
            <a:ext cx="2037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11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3"/>
          </p:nvPr>
        </p:nvSpPr>
        <p:spPr>
          <a:xfrm>
            <a:off x="6330204" y="2598315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A7FCC"/>
              </a:buClr>
              <a:buSzPts val="2100"/>
              <a:buFont typeface="Arial"/>
              <a:buNone/>
              <a:defRPr sz="1700" b="1" i="0" u="none" strike="noStrike" cap="none">
                <a:solidFill>
                  <a:srgbClr val="9A7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4"/>
          </p:nvPr>
        </p:nvSpPr>
        <p:spPr>
          <a:xfrm>
            <a:off x="6330204" y="2919193"/>
            <a:ext cx="203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B6E2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C5B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5"/>
          </p:nvPr>
        </p:nvSpPr>
        <p:spPr>
          <a:xfrm>
            <a:off x="6330204" y="3447700"/>
            <a:ext cx="2037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5C0"/>
              </a:buClr>
              <a:buSzPts val="2100"/>
              <a:buFont typeface="Arial"/>
              <a:buNone/>
              <a:defRPr sz="1100" b="0" i="0" u="none" strike="noStrike" cap="none">
                <a:solidFill>
                  <a:srgbClr val="B8B5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750808" y="4766310"/>
            <a:ext cx="237302" cy="24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1"/>
            <a:ext cx="9144000" cy="75600"/>
          </a:xfrm>
          <a:prstGeom prst="rect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2100"/>
              <a:buFont typeface="Arial"/>
              <a:buNone/>
              <a:defRPr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364920" y="735197"/>
            <a:ext cx="800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6A7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0808" y="4768453"/>
            <a:ext cx="239126" cy="25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7/07/11/online-harassment-201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dcvault.com/play/1022160/More-Science-Behind-Shaping-Play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32222" y="2175271"/>
            <a:ext cx="7908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the Hood: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Twitch Trust &amp; Safety</a:t>
            </a:r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pic" idx="4"/>
          </p:nvPr>
        </p:nvSpPr>
        <p:spPr>
          <a:xfrm rot="10800000" flipH="1">
            <a:off x="5561410" y="75501"/>
            <a:ext cx="3582600" cy="5067900"/>
          </a:xfrm>
          <a:prstGeom prst="rect">
            <a:avLst/>
          </a:prstGeom>
          <a:gradFill>
            <a:gsLst>
              <a:gs pos="0">
                <a:srgbClr val="4B317C">
                  <a:alpha val="27450"/>
                </a:srgbClr>
              </a:gs>
              <a:gs pos="100000">
                <a:srgbClr val="130E1C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Twitch Moderators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3"/>
          </p:nvPr>
        </p:nvSpPr>
        <p:spPr>
          <a:xfrm>
            <a:off x="364331" y="1431131"/>
            <a:ext cx="4908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Always on duty, 24 hours a day</a:t>
            </a:r>
            <a:endParaRPr/>
          </a:p>
          <a:p>
            <a:pPr marL="3429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Experts, in tune with Twitch services</a:t>
            </a:r>
            <a:r>
              <a:rPr lang="en" sz="2300">
                <a:latin typeface="Helvetica Neue Light"/>
                <a:ea typeface="Helvetica Neue Light"/>
                <a:cs typeface="Helvetica Neue Light"/>
                <a:sym typeface="Helvetica Neue Light"/>
              </a:rPr>
              <a:t> &amp; the </a:t>
            </a: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</a:t>
            </a:r>
            <a:endParaRPr sz="2300" b="0" i="0" u="none" strike="noStrike" cap="none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Diverse in language, </a:t>
            </a:r>
            <a:r>
              <a:rPr lang="en" sz="2300">
                <a:latin typeface="Helvetica Neue Light"/>
                <a:ea typeface="Helvetica Neue Light"/>
                <a:cs typeface="Helvetica Neue Light"/>
                <a:sym typeface="Helvetica Neue Light"/>
              </a:rPr>
              <a:t>cultural background,</a:t>
            </a: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&amp; experience</a:t>
            </a: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pic" idx="4"/>
          </p:nvPr>
        </p:nvSpPr>
        <p:spPr>
          <a:xfrm>
            <a:off x="5561410" y="75501"/>
            <a:ext cx="3582600" cy="5067900"/>
          </a:xfrm>
          <a:prstGeom prst="rect">
            <a:avLst/>
          </a:prstGeom>
          <a:solidFill>
            <a:srgbClr val="DDCDE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569" y="546525"/>
            <a:ext cx="3503754" cy="35850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>
            <a:spLocks noGrp="1"/>
          </p:cNvSpPr>
          <p:nvPr>
            <p:ph type="pic" idx="4"/>
          </p:nvPr>
        </p:nvSpPr>
        <p:spPr>
          <a:xfrm>
            <a:off x="5665251" y="371269"/>
            <a:ext cx="1676100" cy="2370900"/>
          </a:xfrm>
          <a:prstGeom prst="rect">
            <a:avLst/>
          </a:prstGeom>
          <a:solidFill>
            <a:srgbClr val="DDCDE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8750890" y="4768148"/>
            <a:ext cx="242256" cy="25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Shape 284"/>
          <p:cNvGrpSpPr/>
          <p:nvPr/>
        </p:nvGrpSpPr>
        <p:grpSpPr>
          <a:xfrm>
            <a:off x="5561513" y="75638"/>
            <a:ext cx="3582675" cy="5067900"/>
            <a:chOff x="7415350" y="100850"/>
            <a:chExt cx="4776900" cy="6757200"/>
          </a:xfrm>
        </p:grpSpPr>
        <p:sp>
          <p:nvSpPr>
            <p:cNvPr id="285" name="Shape 285"/>
            <p:cNvSpPr/>
            <p:nvPr/>
          </p:nvSpPr>
          <p:spPr>
            <a:xfrm>
              <a:off x="7415350" y="100850"/>
              <a:ext cx="4776900" cy="6757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" name="Shape 286"/>
            <p:cNvGrpSpPr/>
            <p:nvPr/>
          </p:nvGrpSpPr>
          <p:grpSpPr>
            <a:xfrm rot="10800000" flipH="1">
              <a:off x="7494750" y="980251"/>
              <a:ext cx="4618100" cy="4247724"/>
              <a:chOff x="1742550" y="716664"/>
              <a:chExt cx="4618100" cy="4247724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1742550" y="3738013"/>
                <a:ext cx="202200" cy="202200"/>
              </a:xfrm>
              <a:prstGeom prst="ellipse">
                <a:avLst/>
              </a:prstGeom>
              <a:solidFill>
                <a:srgbClr val="2C2541"/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3887175" y="3851413"/>
                <a:ext cx="88800" cy="88800"/>
              </a:xfrm>
              <a:prstGeom prst="ellipse">
                <a:avLst/>
              </a:prstGeom>
              <a:solidFill>
                <a:srgbClr val="FFFFFF">
                  <a:alpha val="53730"/>
                </a:srgbClr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6179675" y="4564138"/>
                <a:ext cx="131100" cy="131100"/>
              </a:xfrm>
              <a:prstGeom prst="ellipse">
                <a:avLst/>
              </a:prstGeom>
              <a:solidFill>
                <a:srgbClr val="FFFFFF">
                  <a:alpha val="53730"/>
                </a:srgbClr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4674475" y="4833288"/>
                <a:ext cx="131100" cy="131100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6271850" y="2938988"/>
                <a:ext cx="88800" cy="88800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2" name="Shape 292"/>
              <p:cNvGrpSpPr/>
              <p:nvPr/>
            </p:nvGrpSpPr>
            <p:grpSpPr>
              <a:xfrm rot="2517112">
                <a:off x="3550970" y="2321780"/>
                <a:ext cx="222348" cy="88799"/>
                <a:chOff x="3459875" y="2007075"/>
                <a:chExt cx="222350" cy="88800"/>
              </a:xfrm>
            </p:grpSpPr>
            <p:sp>
              <p:nvSpPr>
                <p:cNvPr id="293" name="Shape 293"/>
                <p:cNvSpPr/>
                <p:nvPr/>
              </p:nvSpPr>
              <p:spPr>
                <a:xfrm>
                  <a:off x="3459875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3526650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3593425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6" name="Shape 296"/>
              <p:cNvSpPr/>
              <p:nvPr/>
            </p:nvSpPr>
            <p:spPr>
              <a:xfrm rot="-1693041">
                <a:off x="5648538" y="807305"/>
                <a:ext cx="167506" cy="167506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 rot="-1693041">
                <a:off x="5762264" y="746311"/>
                <a:ext cx="167506" cy="167506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8" name="Shape 298"/>
              <p:cNvGrpSpPr/>
              <p:nvPr/>
            </p:nvGrpSpPr>
            <p:grpSpPr>
              <a:xfrm>
                <a:off x="3516925" y="4465638"/>
                <a:ext cx="0" cy="210000"/>
                <a:chOff x="3486400" y="3887175"/>
                <a:chExt cx="0" cy="210000"/>
              </a:xfrm>
            </p:grpSpPr>
            <p:cxnSp>
              <p:nvCxnSpPr>
                <p:cNvPr id="299" name="Shape 299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0" name="Shape 300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1" name="Shape 301"/>
              <p:cNvGrpSpPr/>
              <p:nvPr/>
            </p:nvGrpSpPr>
            <p:grpSpPr>
              <a:xfrm>
                <a:off x="2596346" y="3318811"/>
                <a:ext cx="0" cy="382329"/>
                <a:chOff x="3486400" y="3887175"/>
                <a:chExt cx="0" cy="210000"/>
              </a:xfrm>
            </p:grpSpPr>
            <p:cxnSp>
              <p:nvCxnSpPr>
                <p:cNvPr id="302" name="Shape 302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3" name="Shape 303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4" name="Shape 304"/>
              <p:cNvGrpSpPr/>
              <p:nvPr/>
            </p:nvGrpSpPr>
            <p:grpSpPr>
              <a:xfrm>
                <a:off x="4836566" y="2359781"/>
                <a:ext cx="0" cy="100915"/>
                <a:chOff x="3486400" y="3887175"/>
                <a:chExt cx="0" cy="210000"/>
              </a:xfrm>
            </p:grpSpPr>
            <p:cxnSp>
              <p:nvCxnSpPr>
                <p:cNvPr id="305" name="Shape 305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6" name="Shape 306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7" name="Shape 307"/>
              <p:cNvGrpSpPr/>
              <p:nvPr/>
            </p:nvGrpSpPr>
            <p:grpSpPr>
              <a:xfrm>
                <a:off x="6150828" y="2426529"/>
                <a:ext cx="0" cy="217730"/>
                <a:chOff x="3486400" y="3887175"/>
                <a:chExt cx="0" cy="210000"/>
              </a:xfrm>
            </p:grpSpPr>
            <p:cxnSp>
              <p:nvCxnSpPr>
                <p:cNvPr id="308" name="Shape 308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9" name="Shape 309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0" name="Shape 310"/>
              <p:cNvGrpSpPr/>
              <p:nvPr/>
            </p:nvGrpSpPr>
            <p:grpSpPr>
              <a:xfrm>
                <a:off x="5948169" y="4185695"/>
                <a:ext cx="0" cy="217720"/>
                <a:chOff x="3486400" y="3887175"/>
                <a:chExt cx="0" cy="210000"/>
              </a:xfrm>
            </p:grpSpPr>
            <p:cxnSp>
              <p:nvCxnSpPr>
                <p:cNvPr id="311" name="Shape 311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2" name="Shape 312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User Reports</a:t>
            </a: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pic" idx="4"/>
          </p:nvPr>
        </p:nvSpPr>
        <p:spPr>
          <a:xfrm>
            <a:off x="5561504" y="75632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9300" b="1">
                <a:solidFill>
                  <a:srgbClr val="392D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9300" b="1" i="0" u="none" strike="noStrike" cap="none">
                <a:solidFill>
                  <a:srgbClr val="392D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" sz="9300" b="1">
                <a:solidFill>
                  <a:srgbClr val="392D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" sz="9300" b="1" i="0" u="none" strike="noStrike" cap="none">
                <a:solidFill>
                  <a:srgbClr val="392D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" sz="9300" b="0" i="0" u="none" strike="noStrike" cap="none">
                <a:solidFill>
                  <a:srgbClr val="392D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300" b="0" i="0" u="none" strike="noStrike" cap="none">
                <a:solidFill>
                  <a:srgbClr val="392D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Total user reports received </a:t>
            </a:r>
            <a:r>
              <a:rPr lang="en" sz="2300">
                <a:solidFill>
                  <a:srgbClr val="392D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</a:t>
            </a:r>
            <a:r>
              <a:rPr lang="en" sz="2300" b="0" i="0" u="none" strike="noStrike" cap="none">
                <a:solidFill>
                  <a:srgbClr val="392D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2017</a:t>
            </a: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3"/>
          </p:nvPr>
        </p:nvSpPr>
        <p:spPr>
          <a:xfrm>
            <a:off x="364332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ways to report, easier ways to report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8750890" y="4768148"/>
            <a:ext cx="242256" cy="25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Twitch Moderation vs Channel Moderation</a:t>
            </a: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364910" y="735188"/>
            <a:ext cx="57801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/>
              <a:t>Community based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310401" y="1280749"/>
            <a:ext cx="3535800" cy="3535800"/>
          </a:xfrm>
          <a:prstGeom prst="ellipse">
            <a:avLst/>
          </a:prstGeom>
          <a:solidFill>
            <a:srgbClr val="C5B6E2"/>
          </a:solidFill>
          <a:ln w="9525" cap="flat" cmpd="sng">
            <a:solidFill>
              <a:srgbClr val="6447A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1701485" y="2112019"/>
            <a:ext cx="24387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Twitch Channel</a:t>
            </a:r>
            <a:endParaRPr sz="1100"/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Channel Moderation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Broadcaster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○"/>
            </a:pPr>
            <a:r>
              <a:rPr lang="en" sz="1100">
                <a:latin typeface="Helvetica Neue Light"/>
                <a:ea typeface="Helvetica Neue Light"/>
                <a:cs typeface="Helvetica Neue Light"/>
                <a:sym typeface="Helvetica Neue Light"/>
              </a:rPr>
              <a:t>Broadcaster-appointed </a:t>
            </a:r>
            <a:r>
              <a:rPr lang="en"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Moderators</a:t>
            </a:r>
            <a:endParaRPr sz="1100"/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Policies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Chat rules, modes, &amp; settings</a:t>
            </a:r>
            <a:endParaRPr sz="1100"/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Enforcement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AutoMod &amp; bans/timeouts</a:t>
            </a:r>
            <a:endParaRPr sz="1100"/>
          </a:p>
        </p:txBody>
      </p:sp>
      <p:sp>
        <p:nvSpPr>
          <p:cNvPr id="250" name="Shape 250"/>
          <p:cNvSpPr/>
          <p:nvPr/>
        </p:nvSpPr>
        <p:spPr>
          <a:xfrm>
            <a:off x="4297724" y="1280749"/>
            <a:ext cx="3535800" cy="3535800"/>
          </a:xfrm>
          <a:prstGeom prst="ellipse">
            <a:avLst/>
          </a:prstGeom>
          <a:solidFill>
            <a:srgbClr val="6447A1">
              <a:alpha val="76860"/>
            </a:srgbClr>
          </a:solidFill>
          <a:ln w="9525" cap="flat" cmpd="sng">
            <a:solidFill>
              <a:srgbClr val="392D5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4846274" y="2112019"/>
            <a:ext cx="24387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Twitch 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</a:t>
            </a:r>
            <a:endParaRPr sz="1100"/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Helvetica Neue"/>
              <a:buChar char="●"/>
            </a:pPr>
            <a:r>
              <a:rPr lang="en" sz="1100" b="0" i="0" u="none" strike="noStrike" cap="non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Twitch Moderation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Moderation Staff</a:t>
            </a:r>
            <a:endParaRPr sz="110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●"/>
            </a:pPr>
            <a:r>
              <a:rPr lang="en"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Policies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Terms of Service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Guidelines</a:t>
            </a:r>
            <a:endParaRPr sz="1100"/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●"/>
            </a:pPr>
            <a:r>
              <a:rPr lang="en"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Enforcement</a:t>
            </a:r>
            <a:endParaRPr sz="1100"/>
          </a:p>
          <a:p>
            <a: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○"/>
            </a:pPr>
            <a:r>
              <a:rPr lang="en" sz="11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Account strikes &amp; suspensions</a:t>
            </a:r>
            <a:endParaRPr sz="110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5561419" y="75563"/>
            <a:ext cx="3582600" cy="5067900"/>
          </a:xfrm>
          <a:prstGeom prst="rect">
            <a:avLst/>
          </a:prstGeom>
          <a:solidFill>
            <a:srgbClr val="392D5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564636" y="91729"/>
            <a:ext cx="964564" cy="253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219" y="2590893"/>
            <a:ext cx="964564" cy="253634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Appointed Mods</a:t>
            </a: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3"/>
          </p:nvPr>
        </p:nvSpPr>
        <p:spPr>
          <a:xfrm>
            <a:off x="364332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T</a:t>
            </a: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rustworthy mods that moderate with </a:t>
            </a:r>
            <a:r>
              <a:rPr lang="en" sz="23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broadcaster’s</a:t>
            </a:r>
            <a:r>
              <a:rPr lang="en" sz="2300" b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goals in mind</a:t>
            </a:r>
            <a:endParaRPr dirty="0"/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Set an example for chat to follow</a:t>
            </a:r>
            <a:endParaRPr dirty="0"/>
          </a:p>
        </p:txBody>
      </p:sp>
      <p:sp>
        <p:nvSpPr>
          <p:cNvPr id="278" name="Shape 278"/>
          <p:cNvSpPr>
            <a:spLocks noGrp="1"/>
          </p:cNvSpPr>
          <p:nvPr>
            <p:ph type="pic" idx="4"/>
          </p:nvPr>
        </p:nvSpPr>
        <p:spPr>
          <a:xfrm>
            <a:off x="5561410" y="75557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9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&gt;99	</a:t>
            </a:r>
            <a:r>
              <a:rPr lang="en" sz="9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Of top 500 Twitch channels have moderator(s)</a:t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750888" y="4768144"/>
            <a:ext cx="242256" cy="25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5561419" y="75563"/>
            <a:ext cx="3582600" cy="5067900"/>
          </a:xfrm>
          <a:prstGeom prst="rect">
            <a:avLst/>
          </a:prstGeom>
          <a:solidFill>
            <a:srgbClr val="392D5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564636" y="91729"/>
            <a:ext cx="964564" cy="253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313" y="2590949"/>
            <a:ext cx="964564" cy="253634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Automated Tools</a:t>
            </a: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3"/>
          </p:nvPr>
        </p:nvSpPr>
        <p:spPr>
          <a:xfrm>
            <a:off x="364332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U</a:t>
            </a: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ser abuse detection</a:t>
            </a:r>
            <a:endParaRPr dirty="0"/>
          </a:p>
          <a:p>
            <a:pPr marL="3429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Spam identification</a:t>
            </a:r>
            <a:endParaRPr dirty="0"/>
          </a:p>
          <a:p>
            <a:pPr marL="6858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Heuristic Checks</a:t>
            </a:r>
            <a:endParaRPr dirty="0"/>
          </a:p>
          <a:p>
            <a:pPr marL="6858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Machine Learning</a:t>
            </a:r>
            <a:endParaRPr dirty="0"/>
          </a:p>
        </p:txBody>
      </p:sp>
      <p:sp>
        <p:nvSpPr>
          <p:cNvPr id="328" name="Shape 328"/>
          <p:cNvSpPr>
            <a:spLocks noGrp="1"/>
          </p:cNvSpPr>
          <p:nvPr>
            <p:ph type="pic" idx="4"/>
          </p:nvPr>
        </p:nvSpPr>
        <p:spPr>
          <a:xfrm>
            <a:off x="5561410" y="75557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9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</a:t>
            </a:r>
            <a:r>
              <a:rPr lang="en" sz="9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Decrease in spam </a:t>
            </a:r>
            <a:r>
              <a:rPr lang="en" sz="23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</a:t>
            </a:r>
            <a:r>
              <a:rPr lang="en" sz="2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2017</a:t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750888" y="4768144"/>
            <a:ext cx="242256" cy="25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Shape 334"/>
          <p:cNvGrpSpPr/>
          <p:nvPr/>
        </p:nvGrpSpPr>
        <p:grpSpPr>
          <a:xfrm>
            <a:off x="5561513" y="75638"/>
            <a:ext cx="3582675" cy="5067900"/>
            <a:chOff x="7415350" y="100850"/>
            <a:chExt cx="4776900" cy="6757200"/>
          </a:xfrm>
        </p:grpSpPr>
        <p:sp>
          <p:nvSpPr>
            <p:cNvPr id="335" name="Shape 335"/>
            <p:cNvSpPr/>
            <p:nvPr/>
          </p:nvSpPr>
          <p:spPr>
            <a:xfrm>
              <a:off x="7415350" y="100850"/>
              <a:ext cx="4776900" cy="6757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" name="Shape 336"/>
            <p:cNvGrpSpPr/>
            <p:nvPr/>
          </p:nvGrpSpPr>
          <p:grpSpPr>
            <a:xfrm rot="10800000" flipH="1">
              <a:off x="7494750" y="980251"/>
              <a:ext cx="4618100" cy="4247724"/>
              <a:chOff x="1742550" y="716664"/>
              <a:chExt cx="4618100" cy="4247724"/>
            </a:xfrm>
          </p:grpSpPr>
          <p:sp>
            <p:nvSpPr>
              <p:cNvPr id="337" name="Shape 337"/>
              <p:cNvSpPr/>
              <p:nvPr/>
            </p:nvSpPr>
            <p:spPr>
              <a:xfrm>
                <a:off x="1742550" y="3738013"/>
                <a:ext cx="202200" cy="202200"/>
              </a:xfrm>
              <a:prstGeom prst="ellipse">
                <a:avLst/>
              </a:prstGeom>
              <a:solidFill>
                <a:srgbClr val="2C2541"/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3887175" y="3851413"/>
                <a:ext cx="88800" cy="88800"/>
              </a:xfrm>
              <a:prstGeom prst="ellipse">
                <a:avLst/>
              </a:prstGeom>
              <a:solidFill>
                <a:srgbClr val="FFFFFF">
                  <a:alpha val="53730"/>
                </a:srgbClr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6179675" y="4564138"/>
                <a:ext cx="131100" cy="131100"/>
              </a:xfrm>
              <a:prstGeom prst="ellipse">
                <a:avLst/>
              </a:prstGeom>
              <a:solidFill>
                <a:srgbClr val="FFFFFF">
                  <a:alpha val="53730"/>
                </a:srgbClr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4674475" y="4833288"/>
                <a:ext cx="131100" cy="131100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6271850" y="2938988"/>
                <a:ext cx="88800" cy="88800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2" name="Shape 342"/>
              <p:cNvGrpSpPr/>
              <p:nvPr/>
            </p:nvGrpSpPr>
            <p:grpSpPr>
              <a:xfrm rot="2517112">
                <a:off x="3550970" y="2321780"/>
                <a:ext cx="222348" cy="88799"/>
                <a:chOff x="3459875" y="2007075"/>
                <a:chExt cx="222350" cy="88800"/>
              </a:xfrm>
            </p:grpSpPr>
            <p:sp>
              <p:nvSpPr>
                <p:cNvPr id="343" name="Shape 343"/>
                <p:cNvSpPr/>
                <p:nvPr/>
              </p:nvSpPr>
              <p:spPr>
                <a:xfrm>
                  <a:off x="3459875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3526650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3593425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6" name="Shape 346"/>
              <p:cNvSpPr/>
              <p:nvPr/>
            </p:nvSpPr>
            <p:spPr>
              <a:xfrm rot="-1693041">
                <a:off x="5648538" y="807305"/>
                <a:ext cx="167506" cy="167506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Shape 347"/>
              <p:cNvSpPr/>
              <p:nvPr/>
            </p:nvSpPr>
            <p:spPr>
              <a:xfrm rot="-1693041">
                <a:off x="5762264" y="746311"/>
                <a:ext cx="167506" cy="167506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8" name="Shape 348"/>
              <p:cNvGrpSpPr/>
              <p:nvPr/>
            </p:nvGrpSpPr>
            <p:grpSpPr>
              <a:xfrm>
                <a:off x="3516925" y="4465638"/>
                <a:ext cx="0" cy="210000"/>
                <a:chOff x="3486400" y="3887175"/>
                <a:chExt cx="0" cy="210000"/>
              </a:xfrm>
            </p:grpSpPr>
            <p:cxnSp>
              <p:nvCxnSpPr>
                <p:cNvPr id="349" name="Shape 349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1" name="Shape 351"/>
              <p:cNvGrpSpPr/>
              <p:nvPr/>
            </p:nvGrpSpPr>
            <p:grpSpPr>
              <a:xfrm>
                <a:off x="2596346" y="3318811"/>
                <a:ext cx="0" cy="382329"/>
                <a:chOff x="3486400" y="3887175"/>
                <a:chExt cx="0" cy="210000"/>
              </a:xfrm>
            </p:grpSpPr>
            <p:cxnSp>
              <p:nvCxnSpPr>
                <p:cNvPr id="352" name="Shape 352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3" name="Shape 353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4" name="Shape 354"/>
              <p:cNvGrpSpPr/>
              <p:nvPr/>
            </p:nvGrpSpPr>
            <p:grpSpPr>
              <a:xfrm>
                <a:off x="4836566" y="2359781"/>
                <a:ext cx="0" cy="100915"/>
                <a:chOff x="3486400" y="3887175"/>
                <a:chExt cx="0" cy="210000"/>
              </a:xfrm>
            </p:grpSpPr>
            <p:cxnSp>
              <p:nvCxnSpPr>
                <p:cNvPr id="355" name="Shape 355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6" name="Shape 356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7" name="Shape 357"/>
              <p:cNvGrpSpPr/>
              <p:nvPr/>
            </p:nvGrpSpPr>
            <p:grpSpPr>
              <a:xfrm>
                <a:off x="6150828" y="2426529"/>
                <a:ext cx="0" cy="217730"/>
                <a:chOff x="3486400" y="3887175"/>
                <a:chExt cx="0" cy="210000"/>
              </a:xfrm>
            </p:grpSpPr>
            <p:cxnSp>
              <p:nvCxnSpPr>
                <p:cNvPr id="358" name="Shape 358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9" name="Shape 359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0" name="Shape 360"/>
              <p:cNvGrpSpPr/>
              <p:nvPr/>
            </p:nvGrpSpPr>
            <p:grpSpPr>
              <a:xfrm>
                <a:off x="5948169" y="4185695"/>
                <a:ext cx="0" cy="217720"/>
                <a:chOff x="3486400" y="3887175"/>
                <a:chExt cx="0" cy="210000"/>
              </a:xfrm>
            </p:grpSpPr>
            <p:cxnSp>
              <p:nvCxnSpPr>
                <p:cNvPr id="361" name="Shape 361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2" name="Shape 362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AutoMod</a:t>
            </a: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3"/>
          </p:nvPr>
        </p:nvSpPr>
        <p:spPr>
          <a:xfrm>
            <a:off x="364332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AutoMod catches missspellinsg, ev@s1on, and 1 3 3 7 S P E E K</a:t>
            </a:r>
            <a:endParaRPr/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Mods can approve and deny caught messages before others see them</a:t>
            </a:r>
            <a:endParaRPr/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It learns for </a:t>
            </a:r>
            <a:r>
              <a:rPr lang="en" sz="2300">
                <a:latin typeface="Helvetica Neue Light"/>
                <a:ea typeface="Helvetica Neue Light"/>
                <a:cs typeface="Helvetica Neue Light"/>
                <a:sym typeface="Helvetica Neue Light"/>
              </a:rPr>
              <a:t>each</a:t>
            </a:r>
            <a:r>
              <a:rPr lang="en" sz="2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channel, based on mod actions</a:t>
            </a:r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pic" idx="4"/>
          </p:nvPr>
        </p:nvSpPr>
        <p:spPr>
          <a:xfrm>
            <a:off x="5561410" y="75501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300" b="0" i="0" u="none" strike="noStrike" cap="none">
                <a:solidFill>
                  <a:srgbClr val="4B36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Messages caught by AutoMod are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9300" b="1" i="0" u="none" strike="noStrike" cap="none">
                <a:solidFill>
                  <a:srgbClr val="4B367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	</a:t>
            </a:r>
            <a:r>
              <a:rPr lang="en" sz="9300" b="0" i="0" u="none" strike="noStrike" cap="none">
                <a:solidFill>
                  <a:srgbClr val="4B36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300" b="0" i="0" u="none" strike="noStrike" cap="none">
                <a:solidFill>
                  <a:srgbClr val="4B36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likely lead to a timeout or ban than non-caught message</a:t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8750890" y="4768148"/>
            <a:ext cx="242256" cy="25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Shape 372"/>
          <p:cNvGrpSpPr/>
          <p:nvPr/>
        </p:nvGrpSpPr>
        <p:grpSpPr>
          <a:xfrm>
            <a:off x="5561513" y="75638"/>
            <a:ext cx="3582675" cy="5067900"/>
            <a:chOff x="7415350" y="100850"/>
            <a:chExt cx="4776900" cy="6757200"/>
          </a:xfrm>
        </p:grpSpPr>
        <p:sp>
          <p:nvSpPr>
            <p:cNvPr id="373" name="Shape 373"/>
            <p:cNvSpPr/>
            <p:nvPr/>
          </p:nvSpPr>
          <p:spPr>
            <a:xfrm>
              <a:off x="7415350" y="100850"/>
              <a:ext cx="4776900" cy="6757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Shape 374"/>
            <p:cNvGrpSpPr/>
            <p:nvPr/>
          </p:nvGrpSpPr>
          <p:grpSpPr>
            <a:xfrm rot="10800000" flipH="1">
              <a:off x="7494750" y="980251"/>
              <a:ext cx="4618100" cy="4247724"/>
              <a:chOff x="1742550" y="716664"/>
              <a:chExt cx="4618100" cy="4247724"/>
            </a:xfrm>
          </p:grpSpPr>
          <p:sp>
            <p:nvSpPr>
              <p:cNvPr id="375" name="Shape 375"/>
              <p:cNvSpPr/>
              <p:nvPr/>
            </p:nvSpPr>
            <p:spPr>
              <a:xfrm>
                <a:off x="1742550" y="3738013"/>
                <a:ext cx="202200" cy="202200"/>
              </a:xfrm>
              <a:prstGeom prst="ellipse">
                <a:avLst/>
              </a:prstGeom>
              <a:solidFill>
                <a:srgbClr val="2C2541"/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3887175" y="3851413"/>
                <a:ext cx="88800" cy="88800"/>
              </a:xfrm>
              <a:prstGeom prst="ellipse">
                <a:avLst/>
              </a:prstGeom>
              <a:solidFill>
                <a:srgbClr val="FFFFFF">
                  <a:alpha val="53730"/>
                </a:srgbClr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6179675" y="4564138"/>
                <a:ext cx="131100" cy="131100"/>
              </a:xfrm>
              <a:prstGeom prst="ellipse">
                <a:avLst/>
              </a:prstGeom>
              <a:solidFill>
                <a:srgbClr val="FFFFFF">
                  <a:alpha val="53730"/>
                </a:srgbClr>
              </a:solidFill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4674475" y="4833288"/>
                <a:ext cx="131100" cy="131100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6271850" y="2938988"/>
                <a:ext cx="88800" cy="88800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0" name="Shape 380"/>
              <p:cNvGrpSpPr/>
              <p:nvPr/>
            </p:nvGrpSpPr>
            <p:grpSpPr>
              <a:xfrm rot="2517112">
                <a:off x="3550970" y="2321780"/>
                <a:ext cx="222348" cy="88799"/>
                <a:chOff x="3459875" y="2007075"/>
                <a:chExt cx="222350" cy="88800"/>
              </a:xfrm>
            </p:grpSpPr>
            <p:sp>
              <p:nvSpPr>
                <p:cNvPr id="381" name="Shape 381"/>
                <p:cNvSpPr/>
                <p:nvPr/>
              </p:nvSpPr>
              <p:spPr>
                <a:xfrm>
                  <a:off x="3459875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3526650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Shape 383"/>
                <p:cNvSpPr/>
                <p:nvPr/>
              </p:nvSpPr>
              <p:spPr>
                <a:xfrm>
                  <a:off x="3593425" y="2007075"/>
                  <a:ext cx="88800" cy="888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4" name="Shape 384"/>
              <p:cNvSpPr/>
              <p:nvPr/>
            </p:nvSpPr>
            <p:spPr>
              <a:xfrm rot="-1693041">
                <a:off x="5648538" y="807305"/>
                <a:ext cx="167506" cy="167506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 rot="-1693041">
                <a:off x="5762264" y="746311"/>
                <a:ext cx="167506" cy="167506"/>
              </a:xfrm>
              <a:prstGeom prst="ellipse">
                <a:avLst/>
              </a:prstGeom>
              <a:noFill/>
              <a:ln w="9525" cap="flat" cmpd="sng">
                <a:solidFill>
                  <a:srgbClr val="392D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6" name="Shape 386"/>
              <p:cNvGrpSpPr/>
              <p:nvPr/>
            </p:nvGrpSpPr>
            <p:grpSpPr>
              <a:xfrm>
                <a:off x="3516925" y="4465638"/>
                <a:ext cx="0" cy="210000"/>
                <a:chOff x="3486400" y="3887175"/>
                <a:chExt cx="0" cy="210000"/>
              </a:xfrm>
            </p:grpSpPr>
            <p:cxnSp>
              <p:nvCxnSpPr>
                <p:cNvPr id="387" name="Shape 387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88" name="Shape 388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9" name="Shape 389"/>
              <p:cNvGrpSpPr/>
              <p:nvPr/>
            </p:nvGrpSpPr>
            <p:grpSpPr>
              <a:xfrm>
                <a:off x="2596346" y="3318811"/>
                <a:ext cx="0" cy="382329"/>
                <a:chOff x="3486400" y="3887175"/>
                <a:chExt cx="0" cy="210000"/>
              </a:xfrm>
            </p:grpSpPr>
            <p:cxnSp>
              <p:nvCxnSpPr>
                <p:cNvPr id="390" name="Shape 390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1" name="Shape 391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2" name="Shape 392"/>
              <p:cNvGrpSpPr/>
              <p:nvPr/>
            </p:nvGrpSpPr>
            <p:grpSpPr>
              <a:xfrm>
                <a:off x="4836566" y="2359781"/>
                <a:ext cx="0" cy="100915"/>
                <a:chOff x="3486400" y="3887175"/>
                <a:chExt cx="0" cy="210000"/>
              </a:xfrm>
            </p:grpSpPr>
            <p:cxnSp>
              <p:nvCxnSpPr>
                <p:cNvPr id="393" name="Shape 393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4" name="Shape 394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5" name="Shape 395"/>
              <p:cNvGrpSpPr/>
              <p:nvPr/>
            </p:nvGrpSpPr>
            <p:grpSpPr>
              <a:xfrm>
                <a:off x="6150828" y="2426529"/>
                <a:ext cx="0" cy="217730"/>
                <a:chOff x="3486400" y="3887175"/>
                <a:chExt cx="0" cy="210000"/>
              </a:xfrm>
            </p:grpSpPr>
            <p:cxnSp>
              <p:nvCxnSpPr>
                <p:cNvPr id="396" name="Shape 396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7" name="Shape 397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8" name="Shape 398"/>
              <p:cNvGrpSpPr/>
              <p:nvPr/>
            </p:nvGrpSpPr>
            <p:grpSpPr>
              <a:xfrm>
                <a:off x="5948169" y="4185695"/>
                <a:ext cx="0" cy="217720"/>
                <a:chOff x="3486400" y="3887175"/>
                <a:chExt cx="0" cy="210000"/>
              </a:xfrm>
            </p:grpSpPr>
            <p:cxnSp>
              <p:nvCxnSpPr>
                <p:cNvPr id="399" name="Shape 399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0" name="Shape 400"/>
                <p:cNvCxnSpPr/>
                <p:nvPr/>
              </p:nvCxnSpPr>
              <p:spPr>
                <a:xfrm>
                  <a:off x="3486400" y="3887175"/>
                  <a:ext cx="0" cy="210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92D5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4778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Third Party Tools</a:t>
            </a:r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3"/>
          </p:nvPr>
        </p:nvSpPr>
        <p:spPr>
          <a:xfrm>
            <a:off x="364332" y="1431131"/>
            <a:ext cx="47793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Make it easy to develop tools for Twitch</a:t>
            </a:r>
            <a:endParaRPr dirty="0"/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Currently 3000+ 3rd party bots in use</a:t>
            </a:r>
            <a:endParaRPr dirty="0"/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Font typeface="Helvetica Neue"/>
              <a:buChar char="•"/>
            </a:pPr>
            <a:r>
              <a:rPr lang="en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Help with moderation and engagement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Shape 404"/>
          <p:cNvSpPr>
            <a:spLocks noGrp="1"/>
          </p:cNvSpPr>
          <p:nvPr>
            <p:ph type="pic" idx="4"/>
          </p:nvPr>
        </p:nvSpPr>
        <p:spPr>
          <a:xfrm>
            <a:off x="5561410" y="75501"/>
            <a:ext cx="35826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9300" b="1" i="0" u="none" strike="noStrike" cap="none">
                <a:solidFill>
                  <a:srgbClr val="4B367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	</a:t>
            </a:r>
            <a:r>
              <a:rPr lang="en" sz="9300" b="0" i="0" u="none" strike="noStrike" cap="none">
                <a:solidFill>
                  <a:srgbClr val="4B36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" sz="2300" b="0" i="0" u="none" strike="noStrike" cap="none">
                <a:solidFill>
                  <a:srgbClr val="4B36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Total timeouts and bans by 3rd party bots in 2017</a:t>
            </a:r>
            <a:endParaRPr/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8750890" y="4768148"/>
            <a:ext cx="242256" cy="25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 dirty="0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What’s Next?</a:t>
            </a:r>
            <a:endParaRPr dirty="0"/>
          </a:p>
        </p:txBody>
      </p:sp>
      <p:sp>
        <p:nvSpPr>
          <p:cNvPr id="411" name="Shape 411"/>
          <p:cNvSpPr txBox="1">
            <a:spLocks noGrp="1"/>
          </p:cNvSpPr>
          <p:nvPr>
            <p:ph type="body" idx="2"/>
          </p:nvPr>
        </p:nvSpPr>
        <p:spPr>
          <a:xfrm>
            <a:off x="364920" y="735197"/>
            <a:ext cx="4479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6A7C"/>
              </a:buClr>
              <a:buFont typeface="Arial"/>
              <a:buNone/>
            </a:pPr>
            <a:r>
              <a:rPr lang="en" sz="2100" b="0" i="0" u="none" strike="noStrike" cap="none">
                <a:solidFill>
                  <a:srgbClr val="706A7C"/>
                </a:solidFill>
                <a:latin typeface="Arial"/>
                <a:ea typeface="Arial"/>
                <a:cs typeface="Arial"/>
                <a:sym typeface="Arial"/>
              </a:rPr>
              <a:t>2018 and Beyond</a:t>
            </a:r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body" idx="3"/>
          </p:nvPr>
        </p:nvSpPr>
        <p:spPr>
          <a:xfrm>
            <a:off x="2827575" y="1347106"/>
            <a:ext cx="53391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17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2300"/>
              <a:buNone/>
            </a:pPr>
            <a:r>
              <a:rPr lang="en-US" sz="23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 Transparency, Fairness, Efficiency</a:t>
            </a:r>
            <a:endParaRPr dirty="0"/>
          </a:p>
          <a:p>
            <a:pPr marL="6858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Helvetica Neue Light"/>
              <a:buChar char="•"/>
            </a:pPr>
            <a:r>
              <a:rPr lang="en-US" sz="1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Broader coverage, more precise action, better communication</a:t>
            </a:r>
          </a:p>
          <a:p>
            <a:pPr marL="6858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Helvetica Neue Light"/>
              <a:buChar char="•"/>
            </a:pPr>
            <a:r>
              <a:rPr lang="en-US" sz="1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Internal </a:t>
            </a:r>
            <a:r>
              <a:rPr lang="en" sz="1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and external toolsets; better data</a:t>
            </a:r>
            <a:endParaRPr sz="1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858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Helvetica Neue Light"/>
              <a:buChar char="•"/>
            </a:pPr>
            <a:r>
              <a:rPr lang="en" sz="1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Operational improvements</a:t>
            </a:r>
            <a:endParaRPr sz="1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endParaRPr sz="2300" b="0" i="0" u="none" strike="noStrike" cap="none" dirty="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364913" y="1512488"/>
            <a:ext cx="2535200" cy="2535200"/>
          </a:xfrm>
          <a:prstGeom prst="rect">
            <a:avLst/>
          </a:prstGeom>
          <a:noFill/>
          <a:ln w="38100" cap="flat" cmpd="sng">
            <a:solidFill>
              <a:srgbClr val="FBB13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21EE1-134A-8B41-8E38-EE1C2FF466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1AC6D-51F1-0446-AAD4-97926996275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E0D5C-F432-1040-8A75-9867E1D3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" y="65615"/>
            <a:ext cx="8301127" cy="50778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3D724CB-C774-924C-8926-CCAE8FA20D7E}"/>
              </a:ext>
            </a:extLst>
          </p:cNvPr>
          <p:cNvSpPr/>
          <p:nvPr/>
        </p:nvSpPr>
        <p:spPr>
          <a:xfrm>
            <a:off x="1901228" y="543208"/>
            <a:ext cx="1004934" cy="353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AACC5A-451A-E94A-9D1F-4C5BC75014AF}"/>
              </a:ext>
            </a:extLst>
          </p:cNvPr>
          <p:cNvSpPr/>
          <p:nvPr/>
        </p:nvSpPr>
        <p:spPr>
          <a:xfrm>
            <a:off x="2046083" y="1828800"/>
            <a:ext cx="968721" cy="9234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243099-60C1-C546-A36F-3C6C9966D713}"/>
              </a:ext>
            </a:extLst>
          </p:cNvPr>
          <p:cNvSpPr/>
          <p:nvPr/>
        </p:nvSpPr>
        <p:spPr>
          <a:xfrm>
            <a:off x="6509442" y="4046899"/>
            <a:ext cx="1819746" cy="389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FF2D67-D5D4-924D-87F0-448F12E3DA27}"/>
              </a:ext>
            </a:extLst>
          </p:cNvPr>
          <p:cNvSpPr/>
          <p:nvPr/>
        </p:nvSpPr>
        <p:spPr>
          <a:xfrm>
            <a:off x="2046083" y="3856776"/>
            <a:ext cx="624689" cy="190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 dirty="0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Moderation Contributes to </a:t>
            </a:r>
            <a:r>
              <a:rPr lang="en" dirty="0"/>
              <a:t>Creator</a:t>
            </a:r>
            <a:r>
              <a:rPr lang="en" sz="2900" b="1" i="0" u="none" strike="noStrike" cap="none" dirty="0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 Success</a:t>
            </a:r>
            <a:endParaRPr dirty="0"/>
          </a:p>
        </p:txBody>
      </p:sp>
      <p:sp>
        <p:nvSpPr>
          <p:cNvPr id="178" name="Shape 178"/>
          <p:cNvSpPr txBox="1"/>
          <p:nvPr/>
        </p:nvSpPr>
        <p:spPr>
          <a:xfrm>
            <a:off x="3977860" y="2430261"/>
            <a:ext cx="1277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6441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 rot="1800427">
            <a:off x="3423569" y="1571697"/>
            <a:ext cx="2382087" cy="2382087"/>
          </a:xfrm>
          <a:prstGeom prst="blockArc">
            <a:avLst>
              <a:gd name="adj1" fmla="val 14414370"/>
              <a:gd name="adj2" fmla="val 21507196"/>
              <a:gd name="adj3" fmla="val 9337"/>
            </a:avLst>
          </a:prstGeom>
          <a:solidFill>
            <a:srgbClr val="9A7FCC"/>
          </a:solidFill>
          <a:ln w="9525" cap="flat" cmpd="sng">
            <a:solidFill>
              <a:srgbClr val="9A7FCC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9525" dir="5400000" algn="b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 rot="-1800427" flipH="1">
            <a:off x="3425747" y="1571697"/>
            <a:ext cx="2382087" cy="2382087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392D5B"/>
          </a:solidFill>
          <a:ln w="9525" cap="flat" cmpd="sng">
            <a:solidFill>
              <a:srgbClr val="392D5B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 rot="-9000481" flipH="1">
            <a:off x="3424822" y="1570269"/>
            <a:ext cx="2381377" cy="2381377"/>
          </a:xfrm>
          <a:prstGeom prst="blockArc">
            <a:avLst>
              <a:gd name="adj1" fmla="val 14316164"/>
              <a:gd name="adj2" fmla="val 21500011"/>
              <a:gd name="adj3" fmla="val 9143"/>
            </a:avLst>
          </a:prstGeom>
          <a:solidFill>
            <a:srgbClr val="6441A4"/>
          </a:solidFill>
          <a:ln w="9525" cap="flat" cmpd="sng">
            <a:solidFill>
              <a:srgbClr val="6441A4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 rot="6358045">
            <a:off x="3508923" y="3126606"/>
            <a:ext cx="321712" cy="321712"/>
          </a:xfrm>
          <a:prstGeom prst="rtTriangle">
            <a:avLst/>
          </a:prstGeom>
          <a:solidFill>
            <a:srgbClr val="6441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 rot="-1029453">
            <a:off x="5429648" y="3132479"/>
            <a:ext cx="276610" cy="276610"/>
          </a:xfrm>
          <a:prstGeom prst="rtTriangle">
            <a:avLst/>
          </a:prstGeom>
          <a:solidFill>
            <a:srgbClr val="9A7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 rot="-8100000">
            <a:off x="4457292" y="1513498"/>
            <a:ext cx="321592" cy="321592"/>
          </a:xfrm>
          <a:prstGeom prst="rtTriangle">
            <a:avLst/>
          </a:prstGeom>
          <a:solidFill>
            <a:srgbClr val="392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173158" y="1773947"/>
            <a:ext cx="3597910" cy="592663"/>
            <a:chOff x="-452507" y="1315112"/>
            <a:chExt cx="4064976" cy="669600"/>
          </a:xfrm>
        </p:grpSpPr>
        <p:cxnSp>
          <p:nvCxnSpPr>
            <p:cNvPr id="186" name="Shape 18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392D5B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87" name="Shape 187"/>
            <p:cNvSpPr txBox="1"/>
            <p:nvPr/>
          </p:nvSpPr>
          <p:spPr>
            <a:xfrm>
              <a:off x="-452507" y="1315112"/>
              <a:ext cx="36285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Engagement</a:t>
              </a:r>
              <a:endParaRPr sz="1100"/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Creator &amp; community interaction</a:t>
              </a:r>
              <a:endParaRPr sz="1100"/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5457050" y="1773947"/>
            <a:ext cx="3211505" cy="592663"/>
            <a:chOff x="5517319" y="1315112"/>
            <a:chExt cx="3628410" cy="669600"/>
          </a:xfrm>
        </p:grpSpPr>
        <p:cxnSp>
          <p:nvCxnSpPr>
            <p:cNvPr id="189" name="Shape 189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9A7FCC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90" name="Shape 190"/>
            <p:cNvSpPr txBox="1"/>
            <p:nvPr/>
          </p:nvSpPr>
          <p:spPr>
            <a:xfrm>
              <a:off x="5962129" y="1315112"/>
              <a:ext cx="31836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Success</a:t>
              </a:r>
              <a:endParaRPr sz="1100"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Viewers, chatters, subscribers, cheers</a:t>
              </a:r>
              <a:endParaRPr sz="1100"/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2541399" y="3738892"/>
            <a:ext cx="4060750" cy="1012376"/>
            <a:chOff x="2223170" y="3535140"/>
            <a:chExt cx="4587900" cy="1143798"/>
          </a:xfrm>
        </p:grpSpPr>
        <p:cxnSp>
          <p:nvCxnSpPr>
            <p:cNvPr id="192" name="Shape 192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6441A4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93" name="Shape 193"/>
            <p:cNvSpPr txBox="1"/>
            <p:nvPr/>
          </p:nvSpPr>
          <p:spPr>
            <a:xfrm>
              <a:off x="2223170" y="4009338"/>
              <a:ext cx="45879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r>
                <a:rPr lang="en" sz="18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Moderation </a:t>
              </a:r>
              <a:r>
                <a:rPr lang="en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➔</a:t>
              </a:r>
              <a:r>
                <a:rPr lang="en" sz="18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Trust &amp; Safety</a:t>
              </a:r>
              <a:endParaRPr sz="110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Appropriate content, effective rules, consistent enforcement, and inclusive community.</a:t>
              </a:r>
              <a:endParaRPr sz="110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 dirty="0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Toxicity is Bad Business</a:t>
            </a:r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364331" y="1431131"/>
            <a:ext cx="8304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7A1"/>
              </a:buClr>
              <a:buSzPts val="1800"/>
              <a:buFont typeface="Helvetica Neue"/>
              <a:buChar char="•"/>
            </a:pPr>
            <a:r>
              <a:rPr lang="en" sz="1800" b="1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“Roughly four-in-ten Americans have personally experienced online harassment, and 62% consider it a major problem.“</a:t>
            </a:r>
            <a:endParaRPr dirty="0"/>
          </a:p>
          <a:p>
            <a:pPr marL="68580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7A1"/>
              </a:buClr>
              <a:buSzPts val="1700"/>
              <a:buFont typeface="Helvetica Neue"/>
              <a:buChar char="•"/>
            </a:pPr>
            <a:r>
              <a:rPr lang="en" sz="1700" b="0" i="1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Pew Research Center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endParaRPr sz="1800" b="0" i="1" u="none" strike="noStrike" cap="none" dirty="0">
              <a:solidFill>
                <a:srgbClr val="6447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7A1"/>
              </a:buClr>
              <a:buSzPts val="1800"/>
              <a:buFont typeface="Helvetica Neue"/>
              <a:buChar char="•"/>
            </a:pPr>
            <a:r>
              <a:rPr lang="en" sz="1800" b="1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 user who experiences toxicity is 320% more likely to quit.”</a:t>
            </a:r>
            <a:endParaRPr dirty="0"/>
          </a:p>
          <a:p>
            <a:pPr marL="68580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7A1"/>
              </a:buClr>
              <a:buSzPts val="1700"/>
              <a:buFont typeface="Helvetica Neue"/>
              <a:buChar char="•"/>
            </a:pPr>
            <a:r>
              <a:rPr lang="en" sz="1700" b="0" i="1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Jeffrey Lin, Riot Games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2900" b="1" i="0" u="none" strike="noStrike" cap="none" dirty="0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Goals of Twitch Trust &amp; Safety</a:t>
            </a:r>
            <a:endParaRPr dirty="0"/>
          </a:p>
        </p:txBody>
      </p:sp>
      <p:sp>
        <p:nvSpPr>
          <p:cNvPr id="199" name="Shape 199"/>
          <p:cNvSpPr txBox="1">
            <a:spLocks noGrp="1"/>
          </p:cNvSpPr>
          <p:nvPr>
            <p:ph type="body" idx="3"/>
          </p:nvPr>
        </p:nvSpPr>
        <p:spPr>
          <a:xfrm>
            <a:off x="364331" y="1703494"/>
            <a:ext cx="41505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3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 </a:t>
            </a:r>
            <a:r>
              <a:rPr lang="en" sz="2300" b="1" i="0" u="none" strike="noStrike" cap="none" dirty="0">
                <a:solidFill>
                  <a:srgbClr val="6447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</a:t>
            </a:r>
            <a:r>
              <a:rPr lang="en" sz="23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policies &amp; tools</a:t>
            </a:r>
            <a:endParaRPr dirty="0"/>
          </a:p>
          <a:p>
            <a:pPr marL="3429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Guidelines</a:t>
            </a:r>
            <a:endParaRPr dirty="0"/>
          </a:p>
          <a:p>
            <a:pPr marL="3429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User report</a:t>
            </a:r>
            <a:r>
              <a:rPr lang="en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ing and processing tools</a:t>
            </a:r>
            <a:endParaRPr dirty="0"/>
          </a:p>
          <a:p>
            <a:pPr marL="3429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 err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AutoMod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Spam filters, </a:t>
            </a:r>
            <a:r>
              <a:rPr lang="en" sz="1800" b="0" i="0" u="none" strike="noStrike" cap="none" dirty="0" err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AudibleMagic</a:t>
            </a:r>
            <a:endParaRPr dirty="0"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4514906" y="1703494"/>
            <a:ext cx="41505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3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Enforce policies </a:t>
            </a:r>
            <a:r>
              <a:rPr lang="en" sz="2300" b="1" i="0" u="none" strike="noStrike" cap="none" dirty="0">
                <a:solidFill>
                  <a:srgbClr val="6447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consistently</a:t>
            </a:r>
            <a:endParaRPr dirty="0"/>
          </a:p>
          <a:p>
            <a:pPr marL="342900" marR="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Moderate </a:t>
            </a:r>
            <a:r>
              <a:rPr lang="en" sz="18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/ </a:t>
            </a:r>
            <a:r>
              <a:rPr lang="en" sz="18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/ </a:t>
            </a:r>
            <a:r>
              <a:rPr lang="en" sz="18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365</a:t>
            </a:r>
            <a:endParaRPr dirty="0"/>
          </a:p>
          <a:p>
            <a:pPr marL="342900" marR="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41A4"/>
              </a:buClr>
              <a:buSzPts val="1800"/>
              <a:buFont typeface="Arial"/>
              <a:buChar char="•"/>
            </a:pPr>
            <a:r>
              <a:rPr lang="en" b="1" dirty="0">
                <a:latin typeface="Helvetica Neue"/>
                <a:ea typeface="Helvetica Neue"/>
                <a:cs typeface="Helvetica Neue"/>
                <a:sym typeface="Helvetica Neue"/>
              </a:rPr>
              <a:t>5 min SLA for Reported Content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Trust &amp; Safety Structure</a:t>
            </a:r>
            <a:endParaRPr dirty="0"/>
          </a:p>
        </p:txBody>
      </p:sp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135043" y="1131747"/>
            <a:ext cx="8763754" cy="2716039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32" name="Shape 232"/>
          <p:cNvCxnSpPr>
            <a:stCxn id="233" idx="2"/>
            <a:endCxn id="234" idx="0"/>
          </p:cNvCxnSpPr>
          <p:nvPr/>
        </p:nvCxnSpPr>
        <p:spPr>
          <a:xfrm rot="16200000" flipH="1">
            <a:off x="2602987" y="2462700"/>
            <a:ext cx="1295400" cy="79252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5" name="Shape 235"/>
          <p:cNvCxnSpPr>
            <a:cxnSpLocks/>
            <a:stCxn id="236" idx="0"/>
            <a:endCxn id="233" idx="2"/>
          </p:cNvCxnSpPr>
          <p:nvPr/>
        </p:nvCxnSpPr>
        <p:spPr>
          <a:xfrm rot="5400000" flipH="1" flipV="1">
            <a:off x="1757737" y="2409976"/>
            <a:ext cx="1295400" cy="8979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7" name="Shape 237"/>
          <p:cNvCxnSpPr>
            <a:stCxn id="231" idx="2"/>
            <a:endCxn id="238" idx="0"/>
          </p:cNvCxnSpPr>
          <p:nvPr/>
        </p:nvCxnSpPr>
        <p:spPr>
          <a:xfrm rot="16200000" flipH="1">
            <a:off x="6124189" y="2443302"/>
            <a:ext cx="1295400" cy="831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9" name="Shape 239"/>
          <p:cNvCxnSpPr>
            <a:stCxn id="240" idx="0"/>
            <a:endCxn id="231" idx="2"/>
          </p:cNvCxnSpPr>
          <p:nvPr/>
        </p:nvCxnSpPr>
        <p:spPr>
          <a:xfrm rot="5400000" flipH="1" flipV="1">
            <a:off x="5278939" y="2429374"/>
            <a:ext cx="1295400" cy="85917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33" name="Shape 233"/>
          <p:cNvSpPr txBox="1"/>
          <p:nvPr/>
        </p:nvSpPr>
        <p:spPr>
          <a:xfrm>
            <a:off x="2085374" y="1626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Trust &amp; Safety Ops</a:t>
            </a:r>
            <a:endParaRPr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5587178" y="1626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Trust &amp; Safety Products</a:t>
            </a:r>
            <a:endParaRPr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6418500" y="3506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Engineering (6-8)</a:t>
            </a:r>
            <a:endParaRPr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728000" y="3506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Product Managers (2-3)</a:t>
            </a:r>
            <a:endParaRPr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2877900" y="3506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Enforcement (33)</a:t>
            </a:r>
            <a:endParaRPr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187400" y="3506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Policy (1)</a:t>
            </a:r>
            <a:endParaRPr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5B6DD-A729-C546-A7DA-E5ED18EB2E43}"/>
              </a:ext>
            </a:extLst>
          </p:cNvPr>
          <p:cNvSpPr txBox="1"/>
          <p:nvPr/>
        </p:nvSpPr>
        <p:spPr>
          <a:xfrm>
            <a:off x="3378535" y="4188909"/>
            <a:ext cx="435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Legal, Data Science, TPM, PMM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58B33C-4527-8846-BE43-5DE06470E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Development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C1CC834-12AA-0F42-9AD0-5C6E7C75725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06994" y="1431130"/>
            <a:ext cx="3395050" cy="2878319"/>
          </a:xfrm>
        </p:spPr>
        <p:txBody>
          <a:bodyPr/>
          <a:lstStyle/>
          <a:p>
            <a:r>
              <a:rPr lang="en-US" dirty="0"/>
              <a:t>New Product and Content Launches</a:t>
            </a:r>
          </a:p>
          <a:p>
            <a:r>
              <a:rPr lang="en-US" dirty="0"/>
              <a:t>Feedback from enforcement </a:t>
            </a:r>
          </a:p>
          <a:p>
            <a:r>
              <a:rPr lang="en-US" dirty="0"/>
              <a:t>Legal or other external developments</a:t>
            </a:r>
          </a:p>
          <a:p>
            <a:r>
              <a:rPr lang="en-US" dirty="0"/>
              <a:t>Constant iteration of internal enforcement guides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C42BE-05F0-374B-AD75-4D09F6EF33F5}"/>
              </a:ext>
            </a:extLst>
          </p:cNvPr>
          <p:cNvSpPr txBox="1"/>
          <p:nvPr/>
        </p:nvSpPr>
        <p:spPr>
          <a:xfrm>
            <a:off x="4771178" y="1703427"/>
            <a:ext cx="34131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98450">
              <a:buSzPts val="1100"/>
              <a:buFont typeface="Arial"/>
              <a:buChar char="●"/>
              <a:defRPr/>
            </a:pPr>
            <a:r>
              <a:rPr lang="en-US" sz="1800" dirty="0">
                <a:solidFill>
                  <a:srgbClr val="701C7F"/>
                </a:solidFill>
                <a:latin typeface="+mn-lt"/>
                <a:ea typeface="Roboto"/>
                <a:cs typeface="Roboto"/>
                <a:sym typeface="Roboto"/>
              </a:rPr>
              <a:t>Content, Partnerships, Customer Support, </a:t>
            </a:r>
            <a:r>
              <a:rPr lang="en-US" sz="1800" dirty="0">
                <a:solidFill>
                  <a:srgbClr val="701C7F"/>
                </a:solidFill>
                <a:ea typeface="Roboto"/>
                <a:cs typeface="Roboto"/>
                <a:sym typeface="Roboto"/>
              </a:rPr>
              <a:t>Community</a:t>
            </a:r>
            <a:endParaRPr lang="en-US" sz="1800" dirty="0">
              <a:solidFill>
                <a:srgbClr val="701C7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298450">
              <a:buSzPts val="1100"/>
              <a:buFont typeface="Arial"/>
              <a:buChar char="●"/>
              <a:defRPr/>
            </a:pPr>
            <a:r>
              <a:rPr lang="en-US" sz="1800" dirty="0">
                <a:solidFill>
                  <a:srgbClr val="701C7F"/>
                </a:solidFill>
                <a:latin typeface="+mn-lt"/>
                <a:ea typeface="Roboto"/>
                <a:cs typeface="Roboto"/>
                <a:sym typeface="Roboto"/>
              </a:rPr>
              <a:t>External experts (informal)</a:t>
            </a:r>
          </a:p>
          <a:p>
            <a:pPr marL="158750" lvl="0">
              <a:buSzPts val="1100"/>
              <a:defRPr/>
            </a:pPr>
            <a:endParaRPr lang="en-US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559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64920" y="308295"/>
            <a:ext cx="8304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41A4"/>
              </a:buClr>
              <a:buFont typeface="Arial"/>
              <a:buNone/>
            </a:pPr>
            <a:r>
              <a:rPr lang="en" sz="2900" b="1" i="0" u="none" strike="noStrike" cap="none" dirty="0">
                <a:solidFill>
                  <a:srgbClr val="6441A4"/>
                </a:solidFill>
                <a:latin typeface="Arial"/>
                <a:ea typeface="Arial"/>
                <a:cs typeface="Arial"/>
                <a:sym typeface="Arial"/>
              </a:rPr>
              <a:t>Enforcement</a:t>
            </a:r>
            <a:endParaRPr dirty="0"/>
          </a:p>
        </p:txBody>
      </p:sp>
      <p:grpSp>
        <p:nvGrpSpPr>
          <p:cNvPr id="206" name="Shape 206"/>
          <p:cNvGrpSpPr/>
          <p:nvPr/>
        </p:nvGrpSpPr>
        <p:grpSpPr>
          <a:xfrm>
            <a:off x="0" y="1448846"/>
            <a:ext cx="2726550" cy="3486454"/>
            <a:chOff x="0" y="1581920"/>
            <a:chExt cx="3635400" cy="4648605"/>
          </a:xfrm>
        </p:grpSpPr>
        <p:sp>
          <p:nvSpPr>
            <p:cNvPr id="207" name="Shape 207"/>
            <p:cNvSpPr/>
            <p:nvPr/>
          </p:nvSpPr>
          <p:spPr>
            <a:xfrm>
              <a:off x="0" y="3186813"/>
              <a:ext cx="3635400" cy="891900"/>
            </a:xfrm>
            <a:prstGeom prst="homePlate">
              <a:avLst>
                <a:gd name="adj" fmla="val 50000"/>
              </a:avLst>
            </a:prstGeom>
            <a:solidFill>
              <a:srgbClr val="392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marR="0" lvl="0" indent="-2730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AutoNum type="arabicPeriod"/>
              </a:pPr>
              <a:r>
                <a:rPr lang="en" sz="17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Identify</a:t>
              </a:r>
              <a:endParaRPr sz="1100"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547775" y="4204925"/>
              <a:ext cx="2539800" cy="20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Font typeface="Helvetica Neue"/>
                <a:buNone/>
              </a:pPr>
              <a:r>
                <a:rPr lang="en" sz="1200" b="0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Identify 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violations of Twitch policies via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user reports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and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copyright infringement notices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.</a:t>
              </a:r>
              <a:endParaRPr sz="1100"/>
            </a:p>
          </p:txBody>
        </p:sp>
        <p:sp>
          <p:nvSpPr>
            <p:cNvPr id="209" name="Shape 209"/>
            <p:cNvSpPr/>
            <p:nvPr/>
          </p:nvSpPr>
          <p:spPr>
            <a:xfrm rot="-578198">
              <a:off x="1282799" y="1663921"/>
              <a:ext cx="1069897" cy="1069897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F1C232"/>
            </a:solidFill>
            <a:ln w="2857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10" name="Shape 210"/>
            <p:cNvCxnSpPr/>
            <p:nvPr/>
          </p:nvCxnSpPr>
          <p:spPr>
            <a:xfrm>
              <a:off x="1221527" y="1890754"/>
              <a:ext cx="208800" cy="1194300"/>
            </a:xfrm>
            <a:prstGeom prst="straightConnector1">
              <a:avLst/>
            </a:pr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1" name="Shape 211"/>
          <p:cNvGrpSpPr/>
          <p:nvPr/>
        </p:nvGrpSpPr>
        <p:grpSpPr>
          <a:xfrm>
            <a:off x="2263369" y="1571923"/>
            <a:ext cx="2541150" cy="3363376"/>
            <a:chOff x="3017825" y="1746022"/>
            <a:chExt cx="3388200" cy="4484501"/>
          </a:xfrm>
        </p:grpSpPr>
        <p:sp>
          <p:nvSpPr>
            <p:cNvPr id="212" name="Shape 212"/>
            <p:cNvSpPr/>
            <p:nvPr/>
          </p:nvSpPr>
          <p:spPr>
            <a:xfrm>
              <a:off x="3017825" y="3186527"/>
              <a:ext cx="3388200" cy="891900"/>
            </a:xfrm>
            <a:prstGeom prst="chevron">
              <a:avLst>
                <a:gd name="adj" fmla="val 50000"/>
              </a:avLst>
            </a:prstGeom>
            <a:solidFill>
              <a:srgbClr val="4B3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" sz="17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2. Stop</a:t>
              </a:r>
              <a:endParaRPr sz="1100"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3349525" y="4204923"/>
              <a:ext cx="2539800" cy="20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Font typeface="Helvetica Neue"/>
                <a:buNone/>
              </a:pPr>
              <a:r>
                <a:rPr lang="en" sz="1200" b="0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Stop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abuse </a:t>
              </a:r>
              <a:r>
                <a:rPr lang="en" sz="12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by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issuing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 suspensions</a:t>
              </a:r>
              <a:r>
                <a:rPr lang="en" sz="1200" b="1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and removing content</a:t>
              </a:r>
              <a:r>
                <a:rPr lang="en" sz="1200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and discourage further abuse </a:t>
              </a:r>
              <a:r>
                <a:rPr lang="en" sz="12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by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 strikes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.</a:t>
              </a:r>
              <a:endParaRPr sz="11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4148737" y="1746022"/>
              <a:ext cx="1069800" cy="1069800"/>
            </a:xfrm>
            <a:prstGeom prst="noSmoking">
              <a:avLst>
                <a:gd name="adj" fmla="val 18750"/>
              </a:avLst>
            </a:prstGeom>
            <a:solidFill>
              <a:srgbClr val="CC0000"/>
            </a:solidFill>
            <a:ln w="2857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4329865" y="1571922"/>
            <a:ext cx="2541150" cy="3363379"/>
            <a:chOff x="5773154" y="1746021"/>
            <a:chExt cx="3388200" cy="4484505"/>
          </a:xfrm>
        </p:grpSpPr>
        <p:sp>
          <p:nvSpPr>
            <p:cNvPr id="216" name="Shape 216"/>
            <p:cNvSpPr/>
            <p:nvPr/>
          </p:nvSpPr>
          <p:spPr>
            <a:xfrm>
              <a:off x="5773154" y="3186527"/>
              <a:ext cx="3388200" cy="891900"/>
            </a:xfrm>
            <a:prstGeom prst="chevron">
              <a:avLst>
                <a:gd name="adj" fmla="val 50000"/>
              </a:avLst>
            </a:prstGeom>
            <a:solidFill>
              <a:srgbClr val="644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" sz="17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3. Communicate</a:t>
              </a:r>
              <a:endParaRPr sz="1100"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6151250" y="4204926"/>
              <a:ext cx="2539800" cy="20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Font typeface="Helvetica Neue"/>
                <a:buNone/>
              </a:pPr>
              <a:r>
                <a:rPr lang="en" sz="1200" b="0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Communicate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penalties issued and current account status via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notifications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to the affected user(s).</a:t>
              </a:r>
              <a:endParaRPr sz="110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6932574" y="1746021"/>
              <a:ext cx="1069800" cy="1069800"/>
            </a:xfrm>
            <a:prstGeom prst="verticalScroll">
              <a:avLst>
                <a:gd name="adj" fmla="val 12500"/>
              </a:avLst>
            </a:prstGeom>
            <a:solidFill>
              <a:srgbClr val="FFFFFF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9" name="Shape 219"/>
          <p:cNvGrpSpPr/>
          <p:nvPr/>
        </p:nvGrpSpPr>
        <p:grpSpPr>
          <a:xfrm>
            <a:off x="6396579" y="1566953"/>
            <a:ext cx="2541150" cy="3368348"/>
            <a:chOff x="8528772" y="1739396"/>
            <a:chExt cx="3388200" cy="4491130"/>
          </a:xfrm>
        </p:grpSpPr>
        <p:sp>
          <p:nvSpPr>
            <p:cNvPr id="220" name="Shape 220"/>
            <p:cNvSpPr/>
            <p:nvPr/>
          </p:nvSpPr>
          <p:spPr>
            <a:xfrm>
              <a:off x="8528772" y="3186527"/>
              <a:ext cx="3388200" cy="891900"/>
            </a:xfrm>
            <a:prstGeom prst="chevron">
              <a:avLst>
                <a:gd name="adj" fmla="val 50000"/>
              </a:avLst>
            </a:prstGeom>
            <a:solidFill>
              <a:srgbClr val="9A7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" sz="17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4. Rehabilitate</a:t>
              </a:r>
              <a:endParaRPr sz="1100"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8952975" y="4204926"/>
              <a:ext cx="2539800" cy="20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Font typeface="Helvetica Neue"/>
                <a:buNone/>
              </a:pPr>
              <a:r>
                <a:rPr lang="en" sz="1200" b="0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Rehabilitate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affected user(s) through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education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and </a:t>
              </a:r>
              <a:r>
                <a:rPr lang="en" sz="12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processing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en" sz="1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suspension appeals</a:t>
              </a:r>
              <a:r>
                <a:rPr lang="en" sz="1200" b="0" i="0" u="none" strike="noStrike" cap="none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when appropriate.</a:t>
              </a:r>
              <a:endParaRPr sz="110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9655483" y="1739396"/>
              <a:ext cx="1134900" cy="1069800"/>
            </a:xfrm>
            <a:prstGeom prst="heart">
              <a:avLst/>
            </a:prstGeom>
            <a:solidFill>
              <a:srgbClr val="6447A1"/>
            </a:solidFill>
            <a:ln w="28575" cap="flat" cmpd="sng">
              <a:solidFill>
                <a:srgbClr val="1E03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64331" y="642938"/>
            <a:ext cx="7913400" cy="3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500" b="1" i="0" u="sng" strike="noStrike" cap="none">
                <a:solidFill>
                  <a:srgbClr val="6447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  <a:r>
              <a:rPr lang="en" sz="4500" b="0" i="0" u="none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4500" b="0" i="0" u="none" strike="noStrike" cap="non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reported incidents are reviewed by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500" b="1" i="1" u="none" strike="noStrike" cap="none">
                <a:solidFill>
                  <a:srgbClr val="6447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</a:t>
            </a:r>
            <a:r>
              <a:rPr lang="en" sz="4500" b="0" i="1" u="none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4500" b="0" i="0" u="none" strike="noStrike" cap="non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moderators.</a:t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8732644" y="4747106"/>
            <a:ext cx="287266" cy="28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Twitch">
      <a:dk1>
        <a:srgbClr val="F7F6F7"/>
      </a:dk1>
      <a:lt1>
        <a:srgbClr val="8E70C6"/>
      </a:lt1>
      <a:dk2>
        <a:srgbClr val="141315"/>
      </a:dk2>
      <a:lt2>
        <a:srgbClr val="BCABDD"/>
      </a:lt2>
      <a:accent1>
        <a:srgbClr val="523586"/>
      </a:accent1>
      <a:accent2>
        <a:srgbClr val="3C3940"/>
      </a:accent2>
      <a:accent3>
        <a:srgbClr val="504C56"/>
      </a:accent3>
      <a:accent4>
        <a:srgbClr val="7753BA"/>
      </a:accent4>
      <a:accent5>
        <a:srgbClr val="2E1E4C"/>
      </a:accent5>
      <a:accent6>
        <a:srgbClr val="FFFFFF"/>
      </a:accent6>
      <a:hlink>
        <a:srgbClr val="000000"/>
      </a:hlink>
      <a:folHlink>
        <a:srgbClr val="9792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680</Words>
  <Application>Microsoft Macintosh PowerPoint</Application>
  <PresentationFormat>On-screen Show (16:9)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Helvetica Neue Light</vt:lpstr>
      <vt:lpstr>Helvetica Neue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15</cp:revision>
  <dcterms:modified xsi:type="dcterms:W3CDTF">2018-05-07T11:08:12Z</dcterms:modified>
</cp:coreProperties>
</file>