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regular.fntdata"/><Relationship Id="rId14" Type="http://schemas.openxmlformats.org/officeDocument/2006/relationships/slide" Target="slides/slide10.xml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Ask: speak to</a:t>
            </a:r>
            <a:r>
              <a:rPr lang="en"/>
              <a:t> content moderation and removal operations, such as org charts, department names and job titles, headcount, who determines the policies, escalation paths, and “best practice” tips.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D = Driver. The one person responsible for corralling stakeholders, collating all the necessary information and getting a decision made by the agreed date. This may or may not be the project's full-time owner, depending on the decision.</a:t>
            </a:r>
            <a:endParaRPr sz="14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A = Approver. The one person who makes the decision.</a:t>
            </a:r>
            <a:endParaRPr sz="14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C = Contributors. They have knowledge or expertise that may influence the decision – i.e., they have a voice, but no vote.</a:t>
            </a:r>
            <a:endParaRPr sz="14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I = Informed. They are informed of the final decision.</a:t>
            </a:r>
            <a:endParaRPr sz="14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pergraphic - Head">
  <p:cSld name="BLANK_2_3">
    <p:bg>
      <p:bgPr>
        <a:solidFill>
          <a:srgbClr val="1DA1F2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 b="40119" l="24311" r="0" t="-1240"/>
          <a:stretch/>
        </p:blipFill>
        <p:spPr>
          <a:xfrm>
            <a:off x="-21500" y="204150"/>
            <a:ext cx="7582575" cy="49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pergraphic - Tail">
  <p:cSld name="BLANK_2_3_1">
    <p:bg>
      <p:bgPr>
        <a:solidFill>
          <a:srgbClr val="1DA1F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 b="-1980" l="-5869" r="23551" t="40859"/>
          <a:stretch/>
        </p:blipFill>
        <p:spPr>
          <a:xfrm>
            <a:off x="1793425" y="-81075"/>
            <a:ext cx="7388425" cy="408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pergraphic - Wing">
  <p:cSld name="BLANK_2_3_1_2">
    <p:bg>
      <p:bgPr>
        <a:solidFill>
          <a:srgbClr val="1DA1F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Shape 56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 b="24170" l="-4027" r="42636" t="17602"/>
          <a:stretch/>
        </p:blipFill>
        <p:spPr>
          <a:xfrm>
            <a:off x="1793425" y="-81075"/>
            <a:ext cx="7388425" cy="522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pergraphic - Belly">
  <p:cSld name="BLANK_2_3_1_1">
    <p:bg>
      <p:bgPr>
        <a:solidFill>
          <a:srgbClr val="1DA1F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 b="14682" l="36243" r="8632" t="36295"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Shape 61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-Orange">
  <p:cSld name="BLANK_2_2">
    <p:bg>
      <p:bgPr>
        <a:solidFill>
          <a:srgbClr val="F55D2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-Green">
  <p:cSld name="BLANK_2_2_1">
    <p:bg>
      <p:bgPr>
        <a:solidFill>
          <a:srgbClr val="17C064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-Purple">
  <p:cSld name="BLANK_2_2_1_1">
    <p:bg>
      <p:bgPr>
        <a:solidFill>
          <a:srgbClr val="7A4AC4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0" name="Shape 70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-Yellow">
  <p:cSld name="BLANK_2_2_1_1_1">
    <p:bg>
      <p:bgPr>
        <a:solidFill>
          <a:srgbClr val="FFAD1E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-Pink">
  <p:cSld name="BLANK_2_2_1_1_1_1">
    <p:bg>
      <p:bgPr>
        <a:solidFill>
          <a:srgbClr val="E0245E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 - Black (Photo spreads only)">
  <p:cSld name="BLANK_2_1">
    <p:bg>
      <p:bgPr>
        <a:solidFill>
          <a:srgbClr val="000000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Shape 79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ird-Blue 1">
  <p:cSld name="BLANK_3_2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6003304" y="0"/>
            <a:ext cx="3140700" cy="5143500"/>
          </a:xfrm>
          <a:prstGeom prst="rect">
            <a:avLst/>
          </a:prstGeom>
          <a:solidFill>
            <a:srgbClr val="1DA1F2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" name="Shape 17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ird-Orange">
  <p:cSld name="BLANK_3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6003304" y="0"/>
            <a:ext cx="3140700" cy="5143500"/>
          </a:xfrm>
          <a:prstGeom prst="rect">
            <a:avLst/>
          </a:prstGeom>
          <a:solidFill>
            <a:srgbClr val="F55D22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Shape 22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ird-Green">
  <p:cSld name="BLANK_3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Shape 25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Shape 26"/>
          <p:cNvSpPr txBox="1"/>
          <p:nvPr/>
        </p:nvSpPr>
        <p:spPr>
          <a:xfrm>
            <a:off x="6003304" y="0"/>
            <a:ext cx="3140700" cy="5143500"/>
          </a:xfrm>
          <a:prstGeom prst="rect">
            <a:avLst/>
          </a:prstGeom>
          <a:solidFill>
            <a:srgbClr val="17C064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Shape 27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ird-Purple">
  <p:cSld name="BLANK_3_1_1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6003304" y="0"/>
            <a:ext cx="3140700" cy="5143500"/>
          </a:xfrm>
          <a:prstGeom prst="rect">
            <a:avLst/>
          </a:prstGeom>
          <a:solidFill>
            <a:srgbClr val="7A4AC4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Shape 32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ird-Yellow">
  <p:cSld name="BLANK_3_1_1_1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Shape 35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6003304" y="0"/>
            <a:ext cx="3140700" cy="5143500"/>
          </a:xfrm>
          <a:prstGeom prst="rect">
            <a:avLst/>
          </a:prstGeom>
          <a:solidFill>
            <a:srgbClr val="FFAD1E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Shape 37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ird-Pink">
  <p:cSld name="BLANK_3_1_1_1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rgbClr val="1DA1F2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6003304" y="0"/>
            <a:ext cx="3140700" cy="5143500"/>
          </a:xfrm>
          <a:prstGeom prst="rect">
            <a:avLst/>
          </a:prstGeom>
          <a:solidFill>
            <a:srgbClr val="E0245E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Shape 42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ull-Blue">
  <p:cSld name="BLANK_2">
    <p:bg>
      <p:bgPr>
        <a:solidFill>
          <a:srgbClr val="1DA1F2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b="1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83527" y="4623443"/>
            <a:ext cx="293100" cy="238200"/>
          </a:xfrm>
          <a:custGeom>
            <a:pathLst>
              <a:path extrusionOk="0" h="120000" w="120000">
                <a:moveTo>
                  <a:pt x="120000" y="14211"/>
                </a:moveTo>
                <a:cubicBezTo>
                  <a:pt x="115583" y="16616"/>
                  <a:pt x="110844" y="18244"/>
                  <a:pt x="105861" y="18977"/>
                </a:cubicBezTo>
                <a:cubicBezTo>
                  <a:pt x="110944" y="15227"/>
                  <a:pt x="114844" y="9288"/>
                  <a:pt x="116683" y="2211"/>
                </a:cubicBezTo>
                <a:cubicBezTo>
                  <a:pt x="111927" y="5683"/>
                  <a:pt x="106661" y="8211"/>
                  <a:pt x="101050" y="9561"/>
                </a:cubicBezTo>
                <a:cubicBezTo>
                  <a:pt x="96561" y="3683"/>
                  <a:pt x="90166" y="0"/>
                  <a:pt x="83083" y="0"/>
                </a:cubicBezTo>
                <a:cubicBezTo>
                  <a:pt x="69488" y="0"/>
                  <a:pt x="58466" y="13566"/>
                  <a:pt x="58466" y="30294"/>
                </a:cubicBezTo>
                <a:cubicBezTo>
                  <a:pt x="58466" y="32672"/>
                  <a:pt x="58688" y="34972"/>
                  <a:pt x="59100" y="37194"/>
                </a:cubicBezTo>
                <a:cubicBezTo>
                  <a:pt x="38633" y="35927"/>
                  <a:pt x="20494" y="23872"/>
                  <a:pt x="8350" y="5544"/>
                </a:cubicBezTo>
                <a:cubicBezTo>
                  <a:pt x="6233" y="10022"/>
                  <a:pt x="5022" y="15222"/>
                  <a:pt x="5022" y="20772"/>
                </a:cubicBezTo>
                <a:cubicBezTo>
                  <a:pt x="5022" y="31283"/>
                  <a:pt x="9372" y="40561"/>
                  <a:pt x="15977" y="45988"/>
                </a:cubicBezTo>
                <a:cubicBezTo>
                  <a:pt x="11938" y="45827"/>
                  <a:pt x="8144" y="44466"/>
                  <a:pt x="4822" y="42200"/>
                </a:cubicBezTo>
                <a:cubicBezTo>
                  <a:pt x="4822" y="42327"/>
                  <a:pt x="4822" y="42455"/>
                  <a:pt x="4822" y="42577"/>
                </a:cubicBezTo>
                <a:cubicBezTo>
                  <a:pt x="4822" y="57255"/>
                  <a:pt x="13305" y="69505"/>
                  <a:pt x="24572" y="72288"/>
                </a:cubicBezTo>
                <a:cubicBezTo>
                  <a:pt x="22500" y="72972"/>
                  <a:pt x="20327" y="73344"/>
                  <a:pt x="18088" y="73344"/>
                </a:cubicBezTo>
                <a:cubicBezTo>
                  <a:pt x="16494" y="73344"/>
                  <a:pt x="14950" y="73161"/>
                  <a:pt x="13450" y="72805"/>
                </a:cubicBezTo>
                <a:cubicBezTo>
                  <a:pt x="16583" y="84838"/>
                  <a:pt x="25672" y="93600"/>
                  <a:pt x="36450" y="93838"/>
                </a:cubicBezTo>
                <a:cubicBezTo>
                  <a:pt x="28016" y="101966"/>
                  <a:pt x="17400" y="106811"/>
                  <a:pt x="5872" y="106811"/>
                </a:cubicBezTo>
                <a:cubicBezTo>
                  <a:pt x="3888" y="106811"/>
                  <a:pt x="1927" y="106672"/>
                  <a:pt x="0" y="106388"/>
                </a:cubicBezTo>
                <a:cubicBezTo>
                  <a:pt x="10894" y="114988"/>
                  <a:pt x="23838" y="120000"/>
                  <a:pt x="37738" y="120000"/>
                </a:cubicBezTo>
                <a:cubicBezTo>
                  <a:pt x="83027" y="120000"/>
                  <a:pt x="107788" y="73838"/>
                  <a:pt x="107788" y="33811"/>
                </a:cubicBezTo>
                <a:cubicBezTo>
                  <a:pt x="107788" y="32494"/>
                  <a:pt x="107761" y="31183"/>
                  <a:pt x="107716" y="29888"/>
                </a:cubicBezTo>
                <a:cubicBezTo>
                  <a:pt x="112522" y="25611"/>
                  <a:pt x="116700" y="20283"/>
                  <a:pt x="120000" y="14211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21425" lIns="21425" spcFirstLastPara="1" rIns="21425" wrap="square" tIns="2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1" i="0" sz="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1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●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11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○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11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■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11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●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11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○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111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■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111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●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111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Helvetica Neue"/>
              <a:buChar char="○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111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Helvetica Neue"/>
              <a:buChar char="■"/>
              <a:defRPr sz="13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479900" y="1668300"/>
            <a:ext cx="6184200" cy="18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Behaviors</a:t>
            </a:r>
            <a:r>
              <a:rPr b="1" lang="en" sz="4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&amp; Moderation</a:t>
            </a:r>
            <a:endParaRPr b="1" sz="4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3563400" y="3776700"/>
            <a:ext cx="2017200" cy="13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Del Harvey</a:t>
            </a:r>
            <a:endParaRPr b="1"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@delbius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400" y="-3557025"/>
            <a:ext cx="8845823" cy="719137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/>
          <p:nvPr/>
        </p:nvSpPr>
        <p:spPr>
          <a:xfrm>
            <a:off x="266651" y="240300"/>
            <a:ext cx="20037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1" lang="en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@delbius</a:t>
            </a:r>
            <a:endParaRPr sz="500"/>
          </a:p>
        </p:txBody>
      </p:sp>
      <p:sp>
        <p:nvSpPr>
          <p:cNvPr id="210" name="Shape 210"/>
          <p:cNvSpPr txBox="1"/>
          <p:nvPr/>
        </p:nvSpPr>
        <p:spPr>
          <a:xfrm>
            <a:off x="2366887" y="1484992"/>
            <a:ext cx="4410300" cy="217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</a:t>
            </a:r>
            <a:endParaRPr b="1" sz="4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6916101" y="4782775"/>
            <a:ext cx="20037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1" lang="en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May</a:t>
            </a:r>
            <a:r>
              <a:rPr b="1" lang="en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7, 2018</a:t>
            </a:r>
            <a:endParaRPr sz="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1" sz="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272900" y="1274154"/>
            <a:ext cx="423600" cy="21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728375" y="1274154"/>
            <a:ext cx="7179300" cy="21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latin typeface="Helvetica Neue"/>
                <a:ea typeface="Helvetica Neue"/>
                <a:cs typeface="Helvetica Neue"/>
                <a:sym typeface="Helvetica Neue"/>
              </a:rPr>
              <a:t>Context</a:t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  <a:endParaRPr b="1" sz="3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latin typeface="Helvetica Neue"/>
                <a:ea typeface="Helvetica Neue"/>
                <a:cs typeface="Helvetica Neue"/>
                <a:sym typeface="Helvetica Neue"/>
              </a:rPr>
              <a:t>Best Practices</a:t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72900" y="240775"/>
            <a:ext cx="10071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Helvetica Neue"/>
                <a:ea typeface="Helvetica Neue"/>
                <a:cs typeface="Helvetica Neue"/>
                <a:sym typeface="Helvetica Neue"/>
              </a:rPr>
              <a:t>Agenda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143101" y="1104975"/>
            <a:ext cx="6857700" cy="21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330M+</a:t>
            </a:r>
            <a:endParaRPr b="1" sz="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916205" y="3278483"/>
            <a:ext cx="53115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Monthly active users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266650" y="240300"/>
            <a:ext cx="5865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Context</a:t>
            </a:r>
            <a:endParaRPr b="1" sz="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1" sz="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266649" y="249550"/>
            <a:ext cx="852300" cy="1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Helvetica Neue"/>
                <a:ea typeface="Helvetica Neue"/>
                <a:cs typeface="Helvetica Neue"/>
                <a:sym typeface="Helvetica Neue"/>
              </a:rPr>
              <a:t>Context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6304924" y="1497069"/>
            <a:ext cx="11697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Español</a:t>
            </a:r>
            <a:endParaRPr b="1" sz="1800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4696967" y="3657763"/>
            <a:ext cx="1165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Čeština</a:t>
            </a:r>
            <a:endParaRPr b="1" sz="1800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162740" y="1497069"/>
            <a:ext cx="19935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Português (Brasil)</a:t>
            </a:r>
            <a:endParaRPr b="1" sz="1800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039952" y="981378"/>
            <a:ext cx="72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Polski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4624776" y="394763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简体中文</a:t>
            </a:r>
            <a:endParaRPr b="1" sz="18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6110001" y="3657763"/>
            <a:ext cx="1165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Euskara</a:t>
            </a:r>
            <a:endParaRPr b="1" sz="1800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6502128" y="981378"/>
            <a:ext cx="9732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繁體中文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5195590" y="981378"/>
            <a:ext cx="875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Svenska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6044250" y="394763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Malay</a:t>
            </a:r>
            <a:endParaRPr b="1" sz="18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987756" y="1497069"/>
            <a:ext cx="10263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Italiano</a:t>
            </a:r>
            <a:endParaRPr b="1" sz="1800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1729297" y="3657763"/>
            <a:ext cx="1165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한국어</a:t>
            </a:r>
            <a:endParaRPr b="1" sz="1800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1669372" y="1497069"/>
            <a:ext cx="11697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Deutsch</a:t>
            </a:r>
            <a:endParaRPr b="1" sz="1800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601175" y="981378"/>
            <a:ext cx="852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Magyar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1785829" y="394763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Français</a:t>
            </a:r>
            <a:endParaRPr b="1" sz="18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3142332" y="3657763"/>
            <a:ext cx="13071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Nederlands</a:t>
            </a:r>
            <a:endParaRPr b="1" sz="1800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7906166" y="981378"/>
            <a:ext cx="852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Türkçe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2884313" y="981378"/>
            <a:ext cx="72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Suomi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3205303" y="394763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हिन्दी</a:t>
            </a:r>
            <a:endParaRPr b="1" sz="18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455463" y="3657763"/>
            <a:ext cx="1026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Norsk</a:t>
            </a:r>
            <a:endParaRPr b="1" sz="1800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350988" y="1497069"/>
            <a:ext cx="11697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日本語</a:t>
            </a:r>
            <a:endParaRPr b="1" sz="1800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385537" y="981378"/>
            <a:ext cx="78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Filipino</a:t>
            </a:r>
            <a:endParaRPr b="1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366355" y="394763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English</a:t>
            </a:r>
            <a:endParaRPr b="1" sz="18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7463724" y="394763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Català</a:t>
            </a:r>
            <a:endParaRPr b="1" sz="18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7623309" y="1497069"/>
            <a:ext cx="11697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Српски</a:t>
            </a:r>
            <a:endParaRPr b="1" sz="1800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4088700" y="1989384"/>
            <a:ext cx="875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ภาษาไทย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6527576" y="1989384"/>
            <a:ext cx="9732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Română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5319838" y="1989384"/>
            <a:ext cx="852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Gaeilge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1566723" y="1989384"/>
            <a:ext cx="1026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Indonesian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7856215" y="1989384"/>
            <a:ext cx="9522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Latviešu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2948461" y="1989384"/>
            <a:ext cx="78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Dansk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335585" y="1989384"/>
            <a:ext cx="875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Русский</a:t>
            </a:r>
            <a:endParaRPr b="1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4452417" y="2502062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Hrvatski</a:t>
            </a:r>
            <a:endParaRPr b="1" sz="1800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5931653" y="2502062"/>
            <a:ext cx="11655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Esperanto</a:t>
            </a:r>
            <a:endParaRPr b="1" sz="1800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1622047" y="2502062"/>
            <a:ext cx="12507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Slovenčina</a:t>
            </a:r>
            <a:endParaRPr b="1" sz="1800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186482" y="2502062"/>
            <a:ext cx="9522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Soranî</a:t>
            </a:r>
            <a:endParaRPr b="1" sz="1800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356112" y="2502062"/>
            <a:ext cx="9522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العربية</a:t>
            </a:r>
            <a:endParaRPr b="1" sz="1800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7410888" y="2502062"/>
            <a:ext cx="13770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7E3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беларуская</a:t>
            </a:r>
            <a:endParaRPr b="1" sz="1800">
              <a:solidFill>
                <a:srgbClr val="97E3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4175339" y="3079678"/>
            <a:ext cx="9339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Cymraeg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6066782" y="3079678"/>
            <a:ext cx="852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ગુજરાતી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5248260" y="3079678"/>
            <a:ext cx="679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Shqip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1647895" y="3079678"/>
            <a:ext cx="679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ಕನ್ನಡ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7058104" y="3079678"/>
            <a:ext cx="78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Galego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2466417" y="3079678"/>
            <a:ext cx="15699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Български език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82574" y="3079678"/>
            <a:ext cx="10263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Tiếng Việt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7523036" y="3657763"/>
            <a:ext cx="1165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DA2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Ελληνικά</a:t>
            </a:r>
            <a:endParaRPr b="1" sz="1800">
              <a:solidFill>
                <a:srgbClr val="1DA2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3594481" y="4094721"/>
            <a:ext cx="78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فارسی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6161778" y="4094721"/>
            <a:ext cx="6390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বাংলা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4513930" y="4094721"/>
            <a:ext cx="15132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Kurdî (Kurmanji)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912285" y="4094721"/>
            <a:ext cx="16281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Українська мова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6935426" y="4094721"/>
            <a:ext cx="679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मराठी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2675033" y="4094721"/>
            <a:ext cx="7848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עברית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228936" y="4094721"/>
            <a:ext cx="54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اردو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7981926" y="3079678"/>
            <a:ext cx="679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1C9F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தமிழ்</a:t>
            </a:r>
            <a:endParaRPr b="1">
              <a:solidFill>
                <a:srgbClr val="71C9F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7749574" y="4094721"/>
            <a:ext cx="11655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English (UK)</a:t>
            </a:r>
            <a:endParaRPr b="1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1143101" y="1104975"/>
            <a:ext cx="6857700" cy="21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900">
                <a:latin typeface="Helvetica Neue"/>
                <a:ea typeface="Helvetica Neue"/>
                <a:cs typeface="Helvetica Neue"/>
                <a:sym typeface="Helvetica Neue"/>
              </a:rPr>
              <a:t>50+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1916205" y="3202283"/>
            <a:ext cx="53115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lt1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Languages officially supported</a:t>
            </a:r>
            <a:endParaRPr sz="1800">
              <a:highlight>
                <a:schemeClr val="lt1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998100" y="1104975"/>
            <a:ext cx="7147800" cy="21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Billions</a:t>
            </a:r>
            <a:endParaRPr b="1" sz="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1916205" y="3278483"/>
            <a:ext cx="53115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Tweets per week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266650" y="240300"/>
            <a:ext cx="5865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Context</a:t>
            </a:r>
            <a:endParaRPr b="1" sz="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1" sz="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266649" y="249550"/>
            <a:ext cx="852300" cy="1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Helvetica Neue"/>
                <a:ea typeface="Helvetica Neue"/>
                <a:cs typeface="Helvetica Neue"/>
                <a:sym typeface="Helvetica Neue"/>
              </a:rPr>
              <a:t>Context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895200" y="1071750"/>
            <a:ext cx="7353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elvetica Neue"/>
                <a:ea typeface="Helvetica Neue"/>
                <a:cs typeface="Helvetica Neue"/>
                <a:sym typeface="Helvetica Neue"/>
              </a:rPr>
              <a:t>“… as we know, there are </a:t>
            </a: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known knowns</a:t>
            </a:r>
            <a:r>
              <a:rPr lang="en" sz="2400">
                <a:latin typeface="Helvetica Neue"/>
                <a:ea typeface="Helvetica Neue"/>
                <a:cs typeface="Helvetica Neue"/>
                <a:sym typeface="Helvetica Neue"/>
              </a:rPr>
              <a:t>; there are things we know we know. We also know there are </a:t>
            </a: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known unknowns</a:t>
            </a:r>
            <a:r>
              <a:rPr lang="en" sz="2400">
                <a:latin typeface="Helvetica Neue"/>
                <a:ea typeface="Helvetica Neue"/>
                <a:cs typeface="Helvetica Neue"/>
                <a:sym typeface="Helvetica Neue"/>
              </a:rPr>
              <a:t>; that is to say we know there are some things we do not know. But there are also </a:t>
            </a: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unknown unknowns</a:t>
            </a:r>
            <a:r>
              <a:rPr lang="en" sz="2400">
                <a:latin typeface="Helvetica Neue"/>
                <a:ea typeface="Helvetica Neue"/>
                <a:cs typeface="Helvetica Neue"/>
                <a:sym typeface="Helvetica Neue"/>
              </a:rPr>
              <a:t> – the ones we don't know we don't know. 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Helvetica Neue"/>
                <a:ea typeface="Helvetica Neue"/>
                <a:cs typeface="Helvetica Neue"/>
                <a:sym typeface="Helvetica Neue"/>
              </a:rPr>
              <a:t>– Donald Rumsfeld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1" sz="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266650" y="641675"/>
            <a:ext cx="7517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latin typeface="Helvetica Neue"/>
                <a:ea typeface="Helvetica Neue"/>
                <a:cs typeface="Helvetica Neue"/>
                <a:sym typeface="Helvetica Neue"/>
              </a:rPr>
              <a:t>T&amp;S policy teams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266649" y="249550"/>
            <a:ext cx="651000" cy="1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619800" y="1344225"/>
            <a:ext cx="52563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Ads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API 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 Quality 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Intellectual Property &amp; Identity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Legal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Site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Spam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1" sz="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266650" y="641675"/>
            <a:ext cx="7517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latin typeface="Helvetica Neue"/>
                <a:ea typeface="Helvetica Neue"/>
                <a:cs typeface="Helvetica Neue"/>
                <a:sym typeface="Helvetica Neue"/>
              </a:rPr>
              <a:t>#OneTeam + DACI: Policy Development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266649" y="249550"/>
            <a:ext cx="651000" cy="1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Helvetica Neue"/>
                <a:ea typeface="Helvetica Neue"/>
                <a:cs typeface="Helvetica Neue"/>
                <a:sym typeface="Helvetica Neue"/>
              </a:rPr>
              <a:t>Structure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442625" y="1362450"/>
            <a:ext cx="1962900" cy="29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Driver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Approver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Contributors</a:t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1DA1F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Informed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2438275" y="1362450"/>
            <a:ext cx="6415500" cy="30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Trust &amp; Safety policy team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VP, Trust &amp; Safety, Chief Legal Officer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Public Policy, </a:t>
            </a:r>
            <a:r>
              <a:rPr b="1" lang="en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T&amp;S Council, </a:t>
            </a: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User Services, other external subject matter experts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Comms, Product, Staff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" sz="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b="1" sz="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263675" y="933836"/>
            <a:ext cx="423600" cy="3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1DA1F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719151" y="933825"/>
            <a:ext cx="7555500" cy="3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Employee resilience efforts as a feature</a:t>
            </a:r>
            <a:endParaRPr b="1"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Cultural context trainings + reference materials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Regular cadence of refreshers and updates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Cross-functional collaboration &amp; partnerships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Helvetica Neue"/>
                <a:ea typeface="Helvetica Neue"/>
                <a:cs typeface="Helvetica Neue"/>
                <a:sym typeface="Helvetica Neue"/>
              </a:rPr>
              <a:t>Growth mindset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3" name="Shape 203"/>
          <p:cNvSpPr txBox="1"/>
          <p:nvPr/>
        </p:nvSpPr>
        <p:spPr>
          <a:xfrm>
            <a:off x="272900" y="240775"/>
            <a:ext cx="10071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50" lIns="19050" spcFirstLastPara="1" rIns="19050" wrap="square" tIns="1905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Helvetica Neue"/>
                <a:ea typeface="Helvetica Neue"/>
                <a:cs typeface="Helvetica Neue"/>
                <a:sym typeface="Helvetica Neue"/>
              </a:rPr>
              <a:t>Best Practices</a:t>
            </a:r>
            <a:endParaRPr b="1" sz="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