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2" r:id="rId3"/>
    <p:sldMasterId id="2147483653" r:id="rId4"/>
  </p:sldMasterIdLst>
  <p:notesMasterIdLst>
    <p:notesMasterId r:id="rId13"/>
  </p:notesMasterIdLst>
  <p:sldIdLst>
    <p:sldId id="299" r:id="rId5"/>
    <p:sldId id="275" r:id="rId6"/>
    <p:sldId id="339" r:id="rId7"/>
    <p:sldId id="341" r:id="rId8"/>
    <p:sldId id="340" r:id="rId9"/>
    <p:sldId id="342" r:id="rId10"/>
    <p:sldId id="343" r:id="rId11"/>
    <p:sldId id="264" r:id="rId12"/>
  </p:sldIdLst>
  <p:sldSz cx="16256000" cy="9144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  <a:sym typeface="Gill Sans" panose="020B0502020104020203" pitchFamily="34" charset="-79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  <a:sym typeface="Gill Sans" panose="020B0502020104020203" pitchFamily="34" charset="-79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  <a:sym typeface="Gill Sans" panose="020B0502020104020203" pitchFamily="34" charset="-79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  <a:sym typeface="Gill Sans" panose="020B0502020104020203" pitchFamily="34" charset="-79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  <a:sym typeface="Gill Sans" panose="020B0502020104020203" pitchFamily="34" charset="-79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  <a:sym typeface="Gill Sans" panose="020B0502020104020203" pitchFamily="34" charset="-79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  <a:sym typeface="Gill Sans" panose="020B0502020104020203" pitchFamily="34" charset="-79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  <a:sym typeface="Gill Sans" panose="020B0502020104020203" pitchFamily="34" charset="-79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Gill Sans" panose="020B0502020104020203" pitchFamily="34" charset="-79"/>
        <a:ea typeface="ヒラギノ角ゴ ProN W3" panose="020B0300000000000000" pitchFamily="34" charset="-128"/>
        <a:cs typeface="+mn-cs"/>
        <a:sym typeface="Gill Sans" panose="020B0502020104020203" pitchFamily="34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7"/>
    <p:restoredTop sz="94715"/>
  </p:normalViewPr>
  <p:slideViewPr>
    <p:cSldViewPr>
      <p:cViewPr varScale="1">
        <p:scale>
          <a:sx n="88" d="100"/>
          <a:sy n="88" d="100"/>
        </p:scale>
        <p:origin x="488" y="176"/>
      </p:cViewPr>
      <p:guideLst>
        <p:guide orient="horz" pos="2880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D482F4C2-9D59-D940-9F60-3F9EFC2B3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B299AD5-8083-A14E-9319-50D1F60FFF41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>
            <a:extLst>
              <a:ext uri="{FF2B5EF4-FFF2-40B4-BE49-F238E27FC236}">
                <a16:creationId xmlns:a16="http://schemas.microsoft.com/office/drawing/2014/main" id="{462AD816-D6A3-7145-9203-BCC83A25F41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5B04EF78-4884-804B-828F-926CB2EFB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z="2000">
                <a:latin typeface="Lucida Grande" charset="0"/>
                <a:cs typeface="Lucida Grande" charset="0"/>
                <a:sym typeface="Lucida Grande" charset="0"/>
              </a:rPr>
              <a:t>Title Slide with Subtitle and Logo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E6ACFA8D-F436-4545-A5A4-BF7FFD2D85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50F57748-669F-CF47-8D9C-7E53D72E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z="2000" dirty="0">
                <a:latin typeface="Lucida Grande" charset="0"/>
                <a:cs typeface="Lucida Grande" charset="0"/>
                <a:sym typeface="Lucida Grande" charset="0"/>
              </a:rPr>
              <a:t>One Column Text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E6ACFA8D-F436-4545-A5A4-BF7FFD2D85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50F57748-669F-CF47-8D9C-7E53D72E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z="2000">
                <a:latin typeface="Lucida Grande" charset="0"/>
                <a:cs typeface="Lucida Grande" charset="0"/>
                <a:sym typeface="Lucida Grande" charset="0"/>
              </a:rPr>
              <a:t>One Column Text</a:t>
            </a:r>
          </a:p>
        </p:txBody>
      </p:sp>
    </p:spTree>
    <p:extLst>
      <p:ext uri="{BB962C8B-B14F-4D97-AF65-F5344CB8AC3E}">
        <p14:creationId xmlns:p14="http://schemas.microsoft.com/office/powerpoint/2010/main" val="1389159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E6ACFA8D-F436-4545-A5A4-BF7FFD2D85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50F57748-669F-CF47-8D9C-7E53D72E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z="2000" dirty="0" err="1">
                <a:latin typeface="Lucida Grande" charset="0"/>
                <a:cs typeface="Lucida Grande" charset="0"/>
                <a:sym typeface="Lucida Grande" charset="0"/>
              </a:rPr>
              <a:t>wduwdh</a:t>
            </a:r>
            <a:endParaRPr lang="en-US" sz="2000" dirty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52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E6ACFA8D-F436-4545-A5A4-BF7FFD2D85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50F57748-669F-CF47-8D9C-7E53D72E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z="2000">
                <a:latin typeface="Lucida Grande" charset="0"/>
                <a:cs typeface="Lucida Grande" charset="0"/>
                <a:sym typeface="Lucida Grande" charset="0"/>
              </a:rPr>
              <a:t>One Column Text</a:t>
            </a:r>
          </a:p>
        </p:txBody>
      </p:sp>
    </p:spTree>
    <p:extLst>
      <p:ext uri="{BB962C8B-B14F-4D97-AF65-F5344CB8AC3E}">
        <p14:creationId xmlns:p14="http://schemas.microsoft.com/office/powerpoint/2010/main" val="1516331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E6ACFA8D-F436-4545-A5A4-BF7FFD2D85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50F57748-669F-CF47-8D9C-7E53D72E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z="2000" dirty="0" err="1">
                <a:latin typeface="Lucida Grande" charset="0"/>
                <a:cs typeface="Lucida Grande" charset="0"/>
                <a:sym typeface="Lucida Grande" charset="0"/>
              </a:rPr>
              <a:t>wduwdh</a:t>
            </a:r>
            <a:endParaRPr lang="en-US" sz="2000" dirty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130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E6ACFA8D-F436-4545-A5A4-BF7FFD2D85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50F57748-669F-CF47-8D9C-7E53D72E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en-US" sz="2000" dirty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85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1">
            <a:extLst>
              <a:ext uri="{FF2B5EF4-FFF2-40B4-BE49-F238E27FC236}">
                <a16:creationId xmlns:a16="http://schemas.microsoft.com/office/drawing/2014/main" id="{02A0A765-8C3E-2246-B15A-360D55E6FB2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8480B0D4-3ABB-C84C-9987-6D7F130C2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sz="2000">
                <a:latin typeface="Lucida Grande" charset="0"/>
                <a:cs typeface="Lucida Grande" charset="0"/>
                <a:sym typeface="Lucida Grande" charset="0"/>
              </a:rPr>
              <a:t>Thank You Slide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40038"/>
            <a:ext cx="13817600" cy="1960562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8060315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133600"/>
            <a:ext cx="146304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90198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366713"/>
            <a:ext cx="365760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66713"/>
            <a:ext cx="1082040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680862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40038"/>
            <a:ext cx="13817600" cy="1960562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61981F54-4D9E-0540-8363-2D039089D49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5DB37-A1C2-1A49-9820-898D8046A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20569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133600"/>
            <a:ext cx="14630400" cy="60340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719091E-A9CC-5248-9E4F-A6B8EFA389E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0D65A-5B99-7345-BC09-26812ED36B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8538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88" y="5875338"/>
            <a:ext cx="13817600" cy="181610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88" y="3875088"/>
            <a:ext cx="13817600" cy="20002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D0520A69-B03B-0D47-A047-570891DCB53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71AF4-CD26-034C-969C-F0270E7FC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92594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0"/>
            <a:ext cx="7239000" cy="603408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4200" y="2133600"/>
            <a:ext cx="7239000" cy="603408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A5C122C-9393-8A4D-8EC3-3899C8E0D76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5F3B4-74EE-FD4C-8C57-012E2535D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24682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288"/>
            <a:ext cx="7181850" cy="8540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900363"/>
            <a:ext cx="7181850" cy="52673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175" y="2046288"/>
            <a:ext cx="7185025" cy="8540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175" y="2900363"/>
            <a:ext cx="7185025" cy="52673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89DBEC80-F368-5740-8EA7-69F75B3DA84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A3210-0F94-0A4C-9158-471E89C2A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22423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444B36C0-FAA8-7046-A5CE-FBFC1F31CE3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FED69-69FC-C047-BA26-8E3A268999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2554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A12D057A-940A-DF41-9734-D385CC55B16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55CEA-2336-0548-A941-3B1C333D0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9878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3538"/>
            <a:ext cx="5348288" cy="15494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350" y="363538"/>
            <a:ext cx="9086850" cy="780415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912938"/>
            <a:ext cx="5348288" cy="6254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CCD9239E-8661-7C40-8C3B-B231FDB44D6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C5BC0-B7F9-7D4E-903F-913939D94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214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133600"/>
            <a:ext cx="14630400" cy="60340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416146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3" y="6400800"/>
            <a:ext cx="9753600" cy="7556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113" y="817563"/>
            <a:ext cx="9753600" cy="5486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113" y="7156450"/>
            <a:ext cx="9753600" cy="10731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C03EB93-3BE4-AC45-9EE8-38886905787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948BC6-6E4F-D447-BEFA-ADDA65AB6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8691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133600"/>
            <a:ext cx="146304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A2F7E5B-C401-384C-BAED-AC5812EB5D0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47B7B-467B-AF42-8421-FC24C86BA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351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366713"/>
            <a:ext cx="365760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66713"/>
            <a:ext cx="1082040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A7EE4AE-7323-604B-B2B3-11AA610823A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C4F9F-8709-1348-99FD-26BE315E72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12653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40038"/>
            <a:ext cx="13817600" cy="1960562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4B8698C6-BD85-6444-809B-70BBF6478C6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317FE-10A3-C443-91D9-1064681E1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34959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133600"/>
            <a:ext cx="14630400" cy="60340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C61C9976-5E81-2E4D-987A-20A6BE2FBDF4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CB104C-4412-354D-BD41-929C75096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70163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88" y="5875338"/>
            <a:ext cx="13817600" cy="181610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88" y="3875088"/>
            <a:ext cx="13817600" cy="20002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69660076-221B-DC41-A986-2A7F46C1CA2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CEC25-1347-D44D-AFD9-BC95C2DAB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18688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0"/>
            <a:ext cx="7239000" cy="603408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4200" y="2133600"/>
            <a:ext cx="7239000" cy="603408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D59F377B-CC77-F744-8739-56B5A3270199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F53EBC-F8E6-5141-A4D1-98AE33F5D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24931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288"/>
            <a:ext cx="7181850" cy="8540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900363"/>
            <a:ext cx="7181850" cy="52673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175" y="2046288"/>
            <a:ext cx="7185025" cy="8540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175" y="2900363"/>
            <a:ext cx="7185025" cy="52673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1">
            <a:extLst>
              <a:ext uri="{FF2B5EF4-FFF2-40B4-BE49-F238E27FC236}">
                <a16:creationId xmlns:a16="http://schemas.microsoft.com/office/drawing/2014/main" id="{CCEAA696-712E-8A48-A70D-BBB4BAFFD494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0A8AE-89C9-2647-87EC-91AF853A99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76450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Box 1">
            <a:extLst>
              <a:ext uri="{FF2B5EF4-FFF2-40B4-BE49-F238E27FC236}">
                <a16:creationId xmlns:a16="http://schemas.microsoft.com/office/drawing/2014/main" id="{7A4C4000-892C-714F-8428-2967EEA2B4A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B7CF4-2490-AC42-88C4-E61C155FE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01814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03577813-77B9-0F4F-9614-5A64DB9A47F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49C3-95EF-0B45-AFC8-E2772D4DC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4193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88" y="5875338"/>
            <a:ext cx="13817600" cy="181610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88" y="3875088"/>
            <a:ext cx="13817600" cy="20002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987148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3538"/>
            <a:ext cx="5348288" cy="15494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350" y="363538"/>
            <a:ext cx="9086850" cy="780415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912938"/>
            <a:ext cx="5348288" cy="6254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60277A16-76C0-0C40-B7B5-36E10B22EEF3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518D9-8D8E-D84F-BEE6-B27B34415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19113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3" y="6400800"/>
            <a:ext cx="9753600" cy="7556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113" y="817563"/>
            <a:ext cx="9753600" cy="5486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113" y="7156450"/>
            <a:ext cx="9753600" cy="10731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Box 1">
            <a:extLst>
              <a:ext uri="{FF2B5EF4-FFF2-40B4-BE49-F238E27FC236}">
                <a16:creationId xmlns:a16="http://schemas.microsoft.com/office/drawing/2014/main" id="{FCFB815C-4FAF-CC4F-AA35-431B2F111441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2B945-1884-7C43-8EC5-4A446DE02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9608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133600"/>
            <a:ext cx="146304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52A4C0DA-4D88-A74E-9715-533CBD22C70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3E8CE-37C1-EF4F-A225-D69911305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34575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366713"/>
            <a:ext cx="365760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66713"/>
            <a:ext cx="1082040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C1EA17A5-F887-474A-B1AD-870CA59E5F0D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48336-6104-694F-A296-7A3AC0A4C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59164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40038"/>
            <a:ext cx="13817600" cy="1960562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181600"/>
            <a:ext cx="11379200" cy="2336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890156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133600"/>
            <a:ext cx="14630400" cy="603408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879097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88" y="5875338"/>
            <a:ext cx="13817600" cy="181610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88" y="3875088"/>
            <a:ext cx="13817600" cy="20002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4714133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0"/>
            <a:ext cx="7239000" cy="603408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4200" y="2133600"/>
            <a:ext cx="7239000" cy="603408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32775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288"/>
            <a:ext cx="7181850" cy="8540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900363"/>
            <a:ext cx="7181850" cy="52673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175" y="2046288"/>
            <a:ext cx="7185025" cy="8540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175" y="2900363"/>
            <a:ext cx="7185025" cy="52673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353454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82961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0"/>
            <a:ext cx="7239000" cy="603408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4200" y="2133600"/>
            <a:ext cx="7239000" cy="603408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882735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65507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3538"/>
            <a:ext cx="5348288" cy="15494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350" y="363538"/>
            <a:ext cx="9086850" cy="780415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912938"/>
            <a:ext cx="5348288" cy="6254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950902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3" y="6400800"/>
            <a:ext cx="9753600" cy="7556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113" y="817563"/>
            <a:ext cx="9753600" cy="5486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113" y="7156450"/>
            <a:ext cx="9753600" cy="10731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227299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133600"/>
            <a:ext cx="146304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972065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366713"/>
            <a:ext cx="365760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66713"/>
            <a:ext cx="1082040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47990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288"/>
            <a:ext cx="7181850" cy="8540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2900363"/>
            <a:ext cx="7181850" cy="52673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175" y="2046288"/>
            <a:ext cx="7185025" cy="8540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175" y="2900363"/>
            <a:ext cx="7185025" cy="52673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77104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6713"/>
            <a:ext cx="1463040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832575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61914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63538"/>
            <a:ext cx="5348288" cy="15494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350" y="363538"/>
            <a:ext cx="9086850" cy="7804150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1912938"/>
            <a:ext cx="5348288" cy="6254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13439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113" y="6400800"/>
            <a:ext cx="9753600" cy="7556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113" y="817563"/>
            <a:ext cx="9753600" cy="5486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113" y="7156450"/>
            <a:ext cx="9753600" cy="10731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7927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02900BBE-2BCE-E54E-854B-7BCDB4773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56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858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9779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2700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15748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18669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3241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7813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385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6957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8CD51D71-E6D2-6147-B563-9881C7627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56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7F4AFD87-452C-834D-995B-686FCEEDD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8382000"/>
            <a:ext cx="914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74901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>
            <a:extLst>
              <a:ext uri="{FF2B5EF4-FFF2-40B4-BE49-F238E27FC236}">
                <a16:creationId xmlns:a16="http://schemas.microsoft.com/office/drawing/2014/main" id="{AB48BF93-35AF-994B-BA14-FFAC586521B7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5468600" y="8394700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B3B3B3"/>
                </a:solidFill>
                <a:latin typeface="Helvetica Neue Light" panose="02000403000000020004" pitchFamily="2" charset="0"/>
                <a:ea typeface="ＭＳ Ｐゴシック" panose="020B0600070205080204" pitchFamily="34" charset="-128"/>
                <a:sym typeface="Helvetica Neue Light" panose="02000403000000020004" pitchFamily="2" charset="0"/>
              </a:defRPr>
            </a:lvl1pPr>
          </a:lstStyle>
          <a:p>
            <a:fld id="{BB725D05-A026-EF48-820E-8971CF1EE9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858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9779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2700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15748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18669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3241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7813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385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6957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7732C682-18A3-CD4D-936A-5F1FB96391D6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5186025" y="8369300"/>
            <a:ext cx="3048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4C4C4"/>
                </a:solidFill>
                <a:latin typeface="Gotham-BookItalic" pitchFamily="-84" charset="0"/>
                <a:ea typeface="ＭＳ Ｐゴシック" panose="020B0600070205080204" pitchFamily="34" charset="-128"/>
                <a:sym typeface="Gotham-BookItalic" pitchFamily="-84" charset="0"/>
              </a:defRPr>
            </a:lvl1pPr>
          </a:lstStyle>
          <a:p>
            <a:fld id="{FD05D60E-F1AB-3945-9E88-05426D7ABC5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84AC6F92-9DAF-FE4B-A5CA-A10466857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69300"/>
            <a:ext cx="914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>
            <a:extLst>
              <a:ext uri="{FF2B5EF4-FFF2-40B4-BE49-F238E27FC236}">
                <a16:creationId xmlns:a16="http://schemas.microsoft.com/office/drawing/2014/main" id="{5F02049A-8A56-0D45-A684-3338D1900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256000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panose="020B0502020104020203" pitchFamily="34" charset="-79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anose="020B0502020104020203" pitchFamily="34" charset="-79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858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1pPr>
      <a:lvl2pPr marL="9779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2pPr>
      <a:lvl3pPr marL="12700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3pPr>
      <a:lvl4pPr marL="15748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4pPr>
      <a:lvl5pPr marL="1866900" indent="-469900" algn="l" rtl="0" eaLnBrk="0" fontAlgn="base" hangingPunct="0">
        <a:spcBef>
          <a:spcPts val="4600"/>
        </a:spcBef>
        <a:spcAft>
          <a:spcPct val="0"/>
        </a:spcAft>
        <a:buSzPct val="171000"/>
        <a:buFont typeface="Gill Sans" panose="020B0502020104020203" pitchFamily="34" charset="-79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anose="020B0502020104020203" pitchFamily="34" charset="-79"/>
        </a:defRPr>
      </a:lvl5pPr>
      <a:lvl6pPr marL="23241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7813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2385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695700" indent="-469900" algn="l" rtl="0" fontAlgn="base">
        <a:spcBef>
          <a:spcPts val="4600"/>
        </a:spcBef>
        <a:spcAft>
          <a:spcPct val="0"/>
        </a:spcAft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>
            <a:extLst>
              <a:ext uri="{FF2B5EF4-FFF2-40B4-BE49-F238E27FC236}">
                <a16:creationId xmlns:a16="http://schemas.microsoft.com/office/drawing/2014/main" id="{A34891E0-DE8E-114C-B580-244B22056387}"/>
              </a:ext>
            </a:extLst>
          </p:cNvPr>
          <p:cNvSpPr>
            <a:spLocks/>
          </p:cNvSpPr>
          <p:nvPr/>
        </p:nvSpPr>
        <p:spPr bwMode="auto">
          <a:xfrm>
            <a:off x="0" y="2959100"/>
            <a:ext cx="16256000" cy="1828800"/>
          </a:xfrm>
          <a:prstGeom prst="rect">
            <a:avLst/>
          </a:prstGeom>
          <a:noFill/>
          <a:ln>
            <a:noFill/>
          </a:ln>
          <a:effectLst>
            <a:outerShdw blurRad="63500" dist="25399" dir="5400000" algn="ctr" rotWithShape="0">
              <a:schemeClr val="bg2">
                <a:alpha val="59999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90000"/>
              </a:lnSpc>
              <a:defRPr/>
            </a:pPr>
            <a:r>
              <a:rPr lang="en-US" sz="9600" dirty="0">
                <a:solidFill>
                  <a:srgbClr val="FFFFFF"/>
                </a:solidFill>
                <a:latin typeface="Futura HvIt BT" charset="0"/>
                <a:ea typeface="ＭＳ Ｐゴシック" charset="0"/>
                <a:cs typeface="Futura HvIt BT" charset="0"/>
                <a:sym typeface="Futura HvIt BT" charset="0"/>
              </a:rPr>
              <a:t>Moderating Frame By Frame</a:t>
            </a:r>
          </a:p>
        </p:txBody>
      </p:sp>
      <p:pic>
        <p:nvPicPr>
          <p:cNvPr id="74754" name="Picture 2">
            <a:extLst>
              <a:ext uri="{FF2B5EF4-FFF2-40B4-BE49-F238E27FC236}">
                <a16:creationId xmlns:a16="http://schemas.microsoft.com/office/drawing/2014/main" id="{4C5A10E5-48D4-F542-B184-35FA2D93C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2200" y="6226629"/>
            <a:ext cx="1907985" cy="539971"/>
          </a:xfrm>
          <a:prstGeom prst="rect">
            <a:avLst/>
          </a:prstGeom>
          <a:noFill/>
          <a:ln>
            <a:noFill/>
          </a:ln>
          <a:effectLst>
            <a:outerShdw blurRad="63500" dist="25399" dir="5400000" algn="ctr" rotWithShape="0">
              <a:schemeClr val="bg2">
                <a:alpha val="59999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A1FD3D5-9DCE-C646-97DE-CE35AB1C409B}"/>
              </a:ext>
            </a:extLst>
          </p:cNvPr>
          <p:cNvSpPr/>
          <p:nvPr/>
        </p:nvSpPr>
        <p:spPr>
          <a:xfrm>
            <a:off x="2413000" y="6248400"/>
            <a:ext cx="89886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4000" dirty="0">
                <a:solidFill>
                  <a:srgbClr val="FFFFFF"/>
                </a:solidFill>
                <a:latin typeface="Gotham-Medium" charset="0"/>
                <a:ea typeface="ＭＳ Ｐゴシック" charset="0"/>
                <a:cs typeface="Gotham-Medium" charset="0"/>
                <a:sym typeface="Gotham-Medium" charset="0"/>
              </a:rPr>
              <a:t>Trust &amp; Safety and Content Moderation at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082DFD-24BF-C049-A0E7-ED50007572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C05763F-B21B-834E-B0E4-2392F7F2D2F8}" type="slidenum">
              <a:rPr lang="en-US" altLang="en-US" sz="1400">
                <a:solidFill>
                  <a:srgbClr val="B3B3B3"/>
                </a:solidFill>
                <a:latin typeface="Helvetica Neue Light" panose="02000403000000020004" pitchFamily="2" charset="0"/>
                <a:ea typeface="ＭＳ Ｐゴシック" panose="020B0600070205080204" pitchFamily="34" charset="-128"/>
                <a:sym typeface="Helvetica Neue Light" panose="02000403000000020004" pitchFamily="2" charset="0"/>
              </a:rPr>
              <a:pPr eaLnBrk="1" hangingPunct="1"/>
              <a:t>2</a:t>
            </a:fld>
            <a:endParaRPr lang="en-US" altLang="en-US" sz="1400">
              <a:solidFill>
                <a:srgbClr val="B3B3B3"/>
              </a:solidFill>
              <a:latin typeface="Helvetica Neue Light" panose="02000403000000020004" pitchFamily="2" charset="0"/>
              <a:ea typeface="ＭＳ Ｐゴシック" panose="020B0600070205080204" pitchFamily="34" charset="-128"/>
              <a:sym typeface="Helvetica Neue Light" panose="02000403000000020004" pitchFamily="2" charset="0"/>
            </a:endParaRPr>
          </a:p>
        </p:txBody>
      </p:sp>
      <p:sp>
        <p:nvSpPr>
          <p:cNvPr id="120834" name="Line 1">
            <a:extLst>
              <a:ext uri="{FF2B5EF4-FFF2-40B4-BE49-F238E27FC236}">
                <a16:creationId xmlns:a16="http://schemas.microsoft.com/office/drawing/2014/main" id="{A38F3135-F89E-0840-9F8F-8CF1242AC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1066800"/>
            <a:ext cx="1524000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6283650-82CB-784D-A771-71C3C8D194CA}"/>
              </a:ext>
            </a:extLst>
          </p:cNvPr>
          <p:cNvSpPr>
            <a:spLocks/>
          </p:cNvSpPr>
          <p:nvPr/>
        </p:nvSpPr>
        <p:spPr bwMode="auto">
          <a:xfrm>
            <a:off x="508000" y="469900"/>
            <a:ext cx="15240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3B99CA"/>
                </a:solidFill>
                <a:latin typeface="Futura BdIt BT" panose="020B0602020204020303" pitchFamily="34" charset="-79"/>
                <a:ea typeface="ＭＳ Ｐゴシック" panose="020B0600070205080204" pitchFamily="34" charset="-128"/>
                <a:sym typeface="Futura BdIt BT" panose="020B0602020204020303" pitchFamily="34" charset="-79"/>
              </a:rPr>
              <a:t>Vimeo at a Glance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F5C5CCAC-D3FD-0E49-B5BE-19903FFB3518}"/>
              </a:ext>
            </a:extLst>
          </p:cNvPr>
          <p:cNvSpPr>
            <a:spLocks/>
          </p:cNvSpPr>
          <p:nvPr/>
        </p:nvSpPr>
        <p:spPr bwMode="auto">
          <a:xfrm>
            <a:off x="511175" y="1403350"/>
            <a:ext cx="152400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altLang="en-US" sz="4000" dirty="0">
                <a:solidFill>
                  <a:srgbClr val="4D4D4D"/>
                </a:solidFill>
                <a:latin typeface="Gotham-Bold" pitchFamily="-84" charset="0"/>
                <a:ea typeface="ＭＳ Ｐゴシック" panose="020B0600070205080204" pitchFamily="34" charset="-128"/>
                <a:sym typeface="Gotham-Bold" pitchFamily="-84" charset="0"/>
              </a:rPr>
              <a:t>You know… for videos.</a:t>
            </a:r>
          </a:p>
          <a:p>
            <a:pPr algn="l" eaLnBrk="1" hangingPunct="1">
              <a:lnSpc>
                <a:spcPct val="70000"/>
              </a:lnSpc>
            </a:pPr>
            <a:endParaRPr lang="en-US" altLang="en-US" sz="14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algn="l" eaLnBrk="1" hangingPunct="1"/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Vimeo empowers </a:t>
            </a:r>
            <a:r>
              <a:rPr lang="en-US" altLang="en-US" sz="2800" b="1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video</a:t>
            </a: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 </a:t>
            </a:r>
            <a:r>
              <a:rPr lang="en-US" altLang="en-US" sz="2800" b="1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creators of all kinds</a:t>
            </a: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 to tell exceptional stories and connect with their audiences and communities.</a:t>
            </a: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algn="l" eaLnBrk="1" hangingPunct="1"/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Home to </a:t>
            </a:r>
            <a:r>
              <a:rPr lang="en-US" altLang="en-US" sz="2800" b="1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more than 70 million members in over 150 countries</a:t>
            </a: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, Vimeo is the </a:t>
            </a:r>
            <a:r>
              <a:rPr lang="en-US" altLang="en-US" sz="2800" b="1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world’s largest ad-free open video platform</a:t>
            </a: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 and provides powerful tools to host, share and sell videos in the highest quality possible. </a:t>
            </a: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algn="l" eaLnBrk="1" hangingPunct="1"/>
            <a:endParaRPr lang="en-US" altLang="en-US" sz="12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sp>
        <p:nvSpPr>
          <p:cNvPr id="120837" name="Rectangle 4">
            <a:extLst>
              <a:ext uri="{FF2B5EF4-FFF2-40B4-BE49-F238E27FC236}">
                <a16:creationId xmlns:a16="http://schemas.microsoft.com/office/drawing/2014/main" id="{777B8D0B-4265-9044-8337-63E0510B8A11}"/>
              </a:ext>
            </a:extLst>
          </p:cNvPr>
          <p:cNvSpPr>
            <a:spLocks/>
          </p:cNvSpPr>
          <p:nvPr/>
        </p:nvSpPr>
        <p:spPr bwMode="auto">
          <a:xfrm>
            <a:off x="1714500" y="8445500"/>
            <a:ext cx="13335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110000"/>
              </a:lnSpc>
            </a:pPr>
            <a:endParaRPr lang="en-US" altLang="en-US" sz="1200" dirty="0">
              <a:solidFill>
                <a:srgbClr val="B3B3B3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082DFD-24BF-C049-A0E7-ED50007572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C05763F-B21B-834E-B0E4-2392F7F2D2F8}" type="slidenum">
              <a:rPr lang="en-US" altLang="en-US" sz="1400">
                <a:solidFill>
                  <a:srgbClr val="B3B3B3"/>
                </a:solidFill>
                <a:latin typeface="Helvetica Neue Light" panose="02000403000000020004" pitchFamily="2" charset="0"/>
                <a:ea typeface="ＭＳ Ｐゴシック" panose="020B0600070205080204" pitchFamily="34" charset="-128"/>
                <a:sym typeface="Helvetica Neue Light" panose="02000403000000020004" pitchFamily="2" charset="0"/>
              </a:rPr>
              <a:pPr eaLnBrk="1" hangingPunct="1"/>
              <a:t>3</a:t>
            </a:fld>
            <a:endParaRPr lang="en-US" altLang="en-US" sz="1400">
              <a:solidFill>
                <a:srgbClr val="B3B3B3"/>
              </a:solidFill>
              <a:latin typeface="Helvetica Neue Light" panose="02000403000000020004" pitchFamily="2" charset="0"/>
              <a:ea typeface="ＭＳ Ｐゴシック" panose="020B0600070205080204" pitchFamily="34" charset="-128"/>
              <a:sym typeface="Helvetica Neue Light" panose="02000403000000020004" pitchFamily="2" charset="0"/>
            </a:endParaRPr>
          </a:p>
        </p:txBody>
      </p:sp>
      <p:sp>
        <p:nvSpPr>
          <p:cNvPr id="120834" name="Line 1">
            <a:extLst>
              <a:ext uri="{FF2B5EF4-FFF2-40B4-BE49-F238E27FC236}">
                <a16:creationId xmlns:a16="http://schemas.microsoft.com/office/drawing/2014/main" id="{A38F3135-F89E-0840-9F8F-8CF1242AC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1066800"/>
            <a:ext cx="1524000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6283650-82CB-784D-A771-71C3C8D194CA}"/>
              </a:ext>
            </a:extLst>
          </p:cNvPr>
          <p:cNvSpPr>
            <a:spLocks/>
          </p:cNvSpPr>
          <p:nvPr/>
        </p:nvSpPr>
        <p:spPr bwMode="auto">
          <a:xfrm>
            <a:off x="508000" y="469900"/>
            <a:ext cx="15240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3B99CA"/>
                </a:solidFill>
                <a:latin typeface="Futura BdIt BT" panose="020B0602020204020303" pitchFamily="34" charset="-79"/>
                <a:ea typeface="ＭＳ Ｐゴシック" panose="020B0600070205080204" pitchFamily="34" charset="-128"/>
                <a:sym typeface="Futura BdIt BT" panose="020B0602020204020303" pitchFamily="34" charset="-79"/>
              </a:rPr>
              <a:t>Trust &amp; Safety at Vimeo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F5C5CCAC-D3FD-0E49-B5BE-19903FFB3518}"/>
              </a:ext>
            </a:extLst>
          </p:cNvPr>
          <p:cNvSpPr>
            <a:spLocks/>
          </p:cNvSpPr>
          <p:nvPr/>
        </p:nvSpPr>
        <p:spPr bwMode="auto">
          <a:xfrm>
            <a:off x="511175" y="1403350"/>
            <a:ext cx="152400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altLang="en-US" sz="4000" dirty="0">
                <a:solidFill>
                  <a:srgbClr val="4D4D4D"/>
                </a:solidFill>
                <a:latin typeface="Gotham-Bold" pitchFamily="-84" charset="0"/>
                <a:ea typeface="ＭＳ Ｐゴシック" panose="020B0600070205080204" pitchFamily="34" charset="-128"/>
                <a:sym typeface="Gotham-Bold" pitchFamily="-84" charset="0"/>
              </a:rPr>
              <a:t>Mission Statement: What Are Our Core Goals?</a:t>
            </a:r>
          </a:p>
          <a:p>
            <a:pPr algn="l" eaLnBrk="1" hangingPunct="1">
              <a:lnSpc>
                <a:spcPct val="70000"/>
              </a:lnSpc>
            </a:pPr>
            <a:endParaRPr lang="en-US" altLang="en-US" sz="14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To make Vimeo’s </a:t>
            </a:r>
            <a:r>
              <a:rPr lang="en-US" altLang="en-US" sz="2800" b="1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Creators</a:t>
            </a: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 feel comfortable sharing their work and data with us.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To make Vimeo’s </a:t>
            </a:r>
            <a:r>
              <a:rPr lang="en-US" altLang="en-US" sz="2800" b="1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Audience</a:t>
            </a: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 feel safe spending their time and money with us.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To make Vimeo’s </a:t>
            </a:r>
            <a:r>
              <a:rPr lang="en-US" altLang="en-US" sz="2800" b="1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Partners</a:t>
            </a: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 feel proud associating their brand with us.</a:t>
            </a: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To make </a:t>
            </a:r>
            <a:r>
              <a:rPr lang="en-US" altLang="en-US" sz="2800" b="1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Vimeo itself </a:t>
            </a: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fully compliant with applicable laws, available and unblocked in as many jurisdictions as possible, and insulated from liability.</a:t>
            </a:r>
          </a:p>
          <a:p>
            <a:pPr algn="l" eaLnBrk="1" hangingPunct="1"/>
            <a:endParaRPr lang="en-US" altLang="en-US" sz="12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sp>
        <p:nvSpPr>
          <p:cNvPr id="120837" name="Rectangle 4">
            <a:extLst>
              <a:ext uri="{FF2B5EF4-FFF2-40B4-BE49-F238E27FC236}">
                <a16:creationId xmlns:a16="http://schemas.microsoft.com/office/drawing/2014/main" id="{777B8D0B-4265-9044-8337-63E0510B8A11}"/>
              </a:ext>
            </a:extLst>
          </p:cNvPr>
          <p:cNvSpPr>
            <a:spLocks/>
          </p:cNvSpPr>
          <p:nvPr/>
        </p:nvSpPr>
        <p:spPr bwMode="auto">
          <a:xfrm>
            <a:off x="1714500" y="8445500"/>
            <a:ext cx="13335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110000"/>
              </a:lnSpc>
            </a:pPr>
            <a:endParaRPr lang="en-US" altLang="en-US" sz="1200" dirty="0">
              <a:solidFill>
                <a:srgbClr val="B3B3B3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2714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082DFD-24BF-C049-A0E7-ED50007572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C05763F-B21B-834E-B0E4-2392F7F2D2F8}" type="slidenum">
              <a:rPr lang="en-US" altLang="en-US" sz="1400">
                <a:solidFill>
                  <a:srgbClr val="B3B3B3"/>
                </a:solidFill>
                <a:latin typeface="Helvetica Neue Light" panose="02000403000000020004" pitchFamily="2" charset="0"/>
                <a:ea typeface="ＭＳ Ｐゴシック" panose="020B0600070205080204" pitchFamily="34" charset="-128"/>
                <a:sym typeface="Helvetica Neue Light" panose="02000403000000020004" pitchFamily="2" charset="0"/>
              </a:rPr>
              <a:pPr eaLnBrk="1" hangingPunct="1"/>
              <a:t>4</a:t>
            </a:fld>
            <a:endParaRPr lang="en-US" altLang="en-US" sz="1400">
              <a:solidFill>
                <a:srgbClr val="B3B3B3"/>
              </a:solidFill>
              <a:latin typeface="Helvetica Neue Light" panose="02000403000000020004" pitchFamily="2" charset="0"/>
              <a:ea typeface="ＭＳ Ｐゴシック" panose="020B0600070205080204" pitchFamily="34" charset="-128"/>
              <a:sym typeface="Helvetica Neue Light" panose="02000403000000020004" pitchFamily="2" charset="0"/>
            </a:endParaRPr>
          </a:p>
        </p:txBody>
      </p:sp>
      <p:sp>
        <p:nvSpPr>
          <p:cNvPr id="120834" name="Line 1">
            <a:extLst>
              <a:ext uri="{FF2B5EF4-FFF2-40B4-BE49-F238E27FC236}">
                <a16:creationId xmlns:a16="http://schemas.microsoft.com/office/drawing/2014/main" id="{A38F3135-F89E-0840-9F8F-8CF1242AC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1066800"/>
            <a:ext cx="1524000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6283650-82CB-784D-A771-71C3C8D194CA}"/>
              </a:ext>
            </a:extLst>
          </p:cNvPr>
          <p:cNvSpPr>
            <a:spLocks/>
          </p:cNvSpPr>
          <p:nvPr/>
        </p:nvSpPr>
        <p:spPr bwMode="auto">
          <a:xfrm>
            <a:off x="508000" y="469900"/>
            <a:ext cx="15240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3B99CA"/>
                </a:solidFill>
                <a:latin typeface="Futura BdIt BT" panose="020B0602020204020303" pitchFamily="34" charset="-79"/>
                <a:ea typeface="ＭＳ Ｐゴシック" panose="020B0600070205080204" pitchFamily="34" charset="-128"/>
                <a:sym typeface="Futura BdIt BT" panose="020B0602020204020303" pitchFamily="34" charset="-79"/>
              </a:rPr>
              <a:t>Trust &amp; Safety at Vimeo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F5C5CCAC-D3FD-0E49-B5BE-19903FFB3518}"/>
              </a:ext>
            </a:extLst>
          </p:cNvPr>
          <p:cNvSpPr>
            <a:spLocks/>
          </p:cNvSpPr>
          <p:nvPr/>
        </p:nvSpPr>
        <p:spPr bwMode="auto">
          <a:xfrm>
            <a:off x="511175" y="1403350"/>
            <a:ext cx="15240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altLang="en-US" sz="4000" dirty="0">
                <a:solidFill>
                  <a:srgbClr val="4D4D4D"/>
                </a:solidFill>
                <a:latin typeface="Gotham-Bold" pitchFamily="-84" charset="0"/>
                <a:ea typeface="ＭＳ Ｐゴシック" panose="020B0600070205080204" pitchFamily="34" charset="-128"/>
                <a:sym typeface="Gotham-Bold" pitchFamily="-84" charset="0"/>
              </a:rPr>
              <a:t>Team Structure: Who Are We?</a:t>
            </a:r>
          </a:p>
          <a:p>
            <a:pPr algn="l" eaLnBrk="1" hangingPunct="1">
              <a:lnSpc>
                <a:spcPct val="70000"/>
              </a:lnSpc>
            </a:pPr>
            <a:endParaRPr lang="en-US" altLang="en-US" sz="14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5 Trust &amp; Safety Specialists + 1 Dedicated Developer</a:t>
            </a: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Team composition is split between legal, operations, and community support backgrounds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Part of the Legal Department, overlap with the Community Support team</a:t>
            </a: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sp>
        <p:nvSpPr>
          <p:cNvPr id="120837" name="Rectangle 4">
            <a:extLst>
              <a:ext uri="{FF2B5EF4-FFF2-40B4-BE49-F238E27FC236}">
                <a16:creationId xmlns:a16="http://schemas.microsoft.com/office/drawing/2014/main" id="{777B8D0B-4265-9044-8337-63E0510B8A11}"/>
              </a:ext>
            </a:extLst>
          </p:cNvPr>
          <p:cNvSpPr>
            <a:spLocks/>
          </p:cNvSpPr>
          <p:nvPr/>
        </p:nvSpPr>
        <p:spPr bwMode="auto">
          <a:xfrm>
            <a:off x="1714500" y="8445500"/>
            <a:ext cx="13335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110000"/>
              </a:lnSpc>
            </a:pPr>
            <a:endParaRPr lang="en-US" altLang="en-US" sz="1200" dirty="0">
              <a:solidFill>
                <a:srgbClr val="B3B3B3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pic>
        <p:nvPicPr>
          <p:cNvPr id="245762" name="Picture 2" descr="https://lh6.googleusercontent.com/dqpTuvzdM_ZIDz8S4yoafAj1TQGLjvjbf32nvGx3bJC_SlSI2yQJ2SZE4AbyT91q5hJqu6e3L7w2OCuy-qCAnz_oOkfUY4uaW72Wu7xBvDM_BdR71Y2LaaZjfHgGDOkWDvqL3y7UB6eHeeyQ-A">
            <a:extLst>
              <a:ext uri="{FF2B5EF4-FFF2-40B4-BE49-F238E27FC236}">
                <a16:creationId xmlns:a16="http://schemas.microsoft.com/office/drawing/2014/main" id="{AE0FF6D7-C699-F042-878E-EA7DB62F2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3733800"/>
            <a:ext cx="7594600" cy="586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6907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082DFD-24BF-C049-A0E7-ED50007572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C05763F-B21B-834E-B0E4-2392F7F2D2F8}" type="slidenum">
              <a:rPr lang="en-US" altLang="en-US" sz="1400">
                <a:solidFill>
                  <a:srgbClr val="B3B3B3"/>
                </a:solidFill>
                <a:latin typeface="Helvetica Neue Light" panose="02000403000000020004" pitchFamily="2" charset="0"/>
                <a:ea typeface="ＭＳ Ｐゴシック" panose="020B0600070205080204" pitchFamily="34" charset="-128"/>
                <a:sym typeface="Helvetica Neue Light" panose="02000403000000020004" pitchFamily="2" charset="0"/>
              </a:rPr>
              <a:pPr eaLnBrk="1" hangingPunct="1"/>
              <a:t>5</a:t>
            </a:fld>
            <a:endParaRPr lang="en-US" altLang="en-US" sz="1400">
              <a:solidFill>
                <a:srgbClr val="B3B3B3"/>
              </a:solidFill>
              <a:latin typeface="Helvetica Neue Light" panose="02000403000000020004" pitchFamily="2" charset="0"/>
              <a:ea typeface="ＭＳ Ｐゴシック" panose="020B0600070205080204" pitchFamily="34" charset="-128"/>
              <a:sym typeface="Helvetica Neue Light" panose="02000403000000020004" pitchFamily="2" charset="0"/>
            </a:endParaRPr>
          </a:p>
        </p:txBody>
      </p:sp>
      <p:sp>
        <p:nvSpPr>
          <p:cNvPr id="120834" name="Line 1">
            <a:extLst>
              <a:ext uri="{FF2B5EF4-FFF2-40B4-BE49-F238E27FC236}">
                <a16:creationId xmlns:a16="http://schemas.microsoft.com/office/drawing/2014/main" id="{A38F3135-F89E-0840-9F8F-8CF1242AC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1066800"/>
            <a:ext cx="1524000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6283650-82CB-784D-A771-71C3C8D194CA}"/>
              </a:ext>
            </a:extLst>
          </p:cNvPr>
          <p:cNvSpPr>
            <a:spLocks/>
          </p:cNvSpPr>
          <p:nvPr/>
        </p:nvSpPr>
        <p:spPr bwMode="auto">
          <a:xfrm>
            <a:off x="508000" y="469900"/>
            <a:ext cx="15240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3B99CA"/>
                </a:solidFill>
                <a:latin typeface="Futura BdIt BT" panose="020B0602020204020303" pitchFamily="34" charset="-79"/>
                <a:ea typeface="ＭＳ Ｐゴシック" panose="020B0600070205080204" pitchFamily="34" charset="-128"/>
                <a:sym typeface="Futura BdIt BT" panose="020B0602020204020303" pitchFamily="34" charset="-79"/>
              </a:rPr>
              <a:t>Trust &amp; Safety at Vimeo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F5C5CCAC-D3FD-0E49-B5BE-19903FFB3518}"/>
              </a:ext>
            </a:extLst>
          </p:cNvPr>
          <p:cNvSpPr>
            <a:spLocks/>
          </p:cNvSpPr>
          <p:nvPr/>
        </p:nvSpPr>
        <p:spPr bwMode="auto">
          <a:xfrm>
            <a:off x="511175" y="1403350"/>
            <a:ext cx="15240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altLang="en-US" sz="4000" dirty="0">
                <a:solidFill>
                  <a:srgbClr val="4D4D4D"/>
                </a:solidFill>
                <a:latin typeface="Gotham-Bold" pitchFamily="-84" charset="0"/>
                <a:ea typeface="ＭＳ Ｐゴシック" panose="020B0600070205080204" pitchFamily="34" charset="-128"/>
                <a:sym typeface="Gotham-Bold" pitchFamily="-84" charset="0"/>
              </a:rPr>
              <a:t>Remit: What’s Our Daily Grind?</a:t>
            </a:r>
          </a:p>
          <a:p>
            <a:pPr algn="l" eaLnBrk="1" hangingPunct="1">
              <a:lnSpc>
                <a:spcPct val="70000"/>
              </a:lnSpc>
            </a:pPr>
            <a:endParaRPr lang="en-US" altLang="en-US" sz="14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algn="l" eaLnBrk="1" hangingPunct="1">
              <a:lnSpc>
                <a:spcPct val="70000"/>
              </a:lnSpc>
            </a:pPr>
            <a:endParaRPr lang="en-US" altLang="en-US" sz="14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algn="l" eaLnBrk="1" hangingPunct="1">
              <a:lnSpc>
                <a:spcPct val="70000"/>
              </a:lnSpc>
            </a:pPr>
            <a:endParaRPr lang="en-US" altLang="en-US" sz="14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algn="l" eaLnBrk="1" hangingPunct="1"/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Broadly: </a:t>
            </a:r>
          </a:p>
          <a:p>
            <a:pPr algn="l" eaLnBrk="1" hangingPunct="1"/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To enforce Vimeo’s Terms of Service and Community Guidelines</a:t>
            </a: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sp>
        <p:nvSpPr>
          <p:cNvPr id="120837" name="Rectangle 4">
            <a:extLst>
              <a:ext uri="{FF2B5EF4-FFF2-40B4-BE49-F238E27FC236}">
                <a16:creationId xmlns:a16="http://schemas.microsoft.com/office/drawing/2014/main" id="{777B8D0B-4265-9044-8337-63E0510B8A11}"/>
              </a:ext>
            </a:extLst>
          </p:cNvPr>
          <p:cNvSpPr>
            <a:spLocks/>
          </p:cNvSpPr>
          <p:nvPr/>
        </p:nvSpPr>
        <p:spPr bwMode="auto">
          <a:xfrm>
            <a:off x="1714500" y="8445500"/>
            <a:ext cx="13335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110000"/>
              </a:lnSpc>
            </a:pPr>
            <a:endParaRPr lang="en-US" altLang="en-US" sz="1200" dirty="0">
              <a:solidFill>
                <a:srgbClr val="B3B3B3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FE22C5-416E-014F-9D8D-D9601092471C}"/>
              </a:ext>
            </a:extLst>
          </p:cNvPr>
          <p:cNvSpPr/>
          <p:nvPr/>
        </p:nvSpPr>
        <p:spPr>
          <a:xfrm>
            <a:off x="508000" y="3505200"/>
            <a:ext cx="15240000" cy="440120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l" eaLnBrk="1" hangingPunct="1"/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Specifically: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Copyright &amp; Trademark Infringement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Privacy Complaints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Defamation Complaints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Sextortion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Pornography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Hate Speech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Extremist Propaganda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Spam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Abuse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Harassment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Commercial Content Policy Violations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Fraud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Violence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Gore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Phishing &amp; Account Takeover (ATO)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LEO &amp; Government Reporting and Requests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115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082DFD-24BF-C049-A0E7-ED50007572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C05763F-B21B-834E-B0E4-2392F7F2D2F8}" type="slidenum">
              <a:rPr lang="en-US" altLang="en-US" sz="1400">
                <a:solidFill>
                  <a:srgbClr val="B3B3B3"/>
                </a:solidFill>
                <a:latin typeface="Helvetica Neue Light" panose="02000403000000020004" pitchFamily="2" charset="0"/>
                <a:ea typeface="ＭＳ Ｐゴシック" panose="020B0600070205080204" pitchFamily="34" charset="-128"/>
                <a:sym typeface="Helvetica Neue Light" panose="02000403000000020004" pitchFamily="2" charset="0"/>
              </a:rPr>
              <a:pPr eaLnBrk="1" hangingPunct="1"/>
              <a:t>6</a:t>
            </a:fld>
            <a:endParaRPr lang="en-US" altLang="en-US" sz="1400">
              <a:solidFill>
                <a:srgbClr val="B3B3B3"/>
              </a:solidFill>
              <a:latin typeface="Helvetica Neue Light" panose="02000403000000020004" pitchFamily="2" charset="0"/>
              <a:ea typeface="ＭＳ Ｐゴシック" panose="020B0600070205080204" pitchFamily="34" charset="-128"/>
              <a:sym typeface="Helvetica Neue Light" panose="02000403000000020004" pitchFamily="2" charset="0"/>
            </a:endParaRPr>
          </a:p>
        </p:txBody>
      </p:sp>
      <p:sp>
        <p:nvSpPr>
          <p:cNvPr id="120834" name="Line 1">
            <a:extLst>
              <a:ext uri="{FF2B5EF4-FFF2-40B4-BE49-F238E27FC236}">
                <a16:creationId xmlns:a16="http://schemas.microsoft.com/office/drawing/2014/main" id="{A38F3135-F89E-0840-9F8F-8CF1242AC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1066800"/>
            <a:ext cx="1524000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6283650-82CB-784D-A771-71C3C8D194CA}"/>
              </a:ext>
            </a:extLst>
          </p:cNvPr>
          <p:cNvSpPr>
            <a:spLocks/>
          </p:cNvSpPr>
          <p:nvPr/>
        </p:nvSpPr>
        <p:spPr bwMode="auto">
          <a:xfrm>
            <a:off x="508000" y="469900"/>
            <a:ext cx="15240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3B99CA"/>
                </a:solidFill>
                <a:latin typeface="Futura BdIt BT" panose="020B0602020204020303" pitchFamily="34" charset="-79"/>
                <a:ea typeface="ＭＳ Ｐゴシック" panose="020B0600070205080204" pitchFamily="34" charset="-128"/>
                <a:sym typeface="Futura BdIt BT" panose="020B0602020204020303" pitchFamily="34" charset="-79"/>
              </a:rPr>
              <a:t>Trust &amp; Safety at Vimeo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F5C5CCAC-D3FD-0E49-B5BE-19903FFB3518}"/>
              </a:ext>
            </a:extLst>
          </p:cNvPr>
          <p:cNvSpPr>
            <a:spLocks/>
          </p:cNvSpPr>
          <p:nvPr/>
        </p:nvSpPr>
        <p:spPr bwMode="auto">
          <a:xfrm>
            <a:off x="511175" y="1403350"/>
            <a:ext cx="15240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altLang="en-US" sz="4000" dirty="0">
                <a:solidFill>
                  <a:srgbClr val="4D4D4D"/>
                </a:solidFill>
                <a:latin typeface="Gotham-Bold" pitchFamily="-84" charset="0"/>
                <a:ea typeface="ＭＳ Ｐゴシック" panose="020B0600070205080204" pitchFamily="34" charset="-128"/>
                <a:sym typeface="Gotham-Bold" pitchFamily="-84" charset="0"/>
              </a:rPr>
              <a:t>Content Moderation Pipeline</a:t>
            </a:r>
          </a:p>
          <a:p>
            <a:pPr algn="l" eaLnBrk="1" hangingPunct="1">
              <a:lnSpc>
                <a:spcPct val="70000"/>
              </a:lnSpc>
            </a:pPr>
            <a:endParaRPr lang="en-US" altLang="en-US" sz="14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Intake:</a:t>
            </a:r>
          </a:p>
          <a:p>
            <a:pPr marL="120015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User flagging</a:t>
            </a:r>
          </a:p>
          <a:p>
            <a:pPr marL="120015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Takedown notice/cease and desist</a:t>
            </a:r>
          </a:p>
          <a:p>
            <a:pPr marL="120015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Algorithmic detection</a:t>
            </a:r>
          </a:p>
          <a:p>
            <a:pPr marL="120015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Proactive investigation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Decision:</a:t>
            </a:r>
          </a:p>
          <a:p>
            <a:pPr marL="120015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Specialists have broad discretion</a:t>
            </a:r>
          </a:p>
          <a:p>
            <a:pPr marL="120015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Policy edge cases and outliers:</a:t>
            </a:r>
          </a:p>
          <a:p>
            <a:pPr marL="16002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Trust &amp; Safety Team Consensus =&gt; Legal Review =&gt; Brand &amp; Culture Stakeholders</a:t>
            </a:r>
          </a:p>
          <a:p>
            <a:pPr marL="120015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“</a:t>
            </a:r>
            <a:r>
              <a:rPr lang="en-US" altLang="en-US" sz="2800" dirty="0" err="1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Purg</a:t>
            </a: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” either specific video or entire account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Aftercare:</a:t>
            </a:r>
          </a:p>
          <a:p>
            <a:pPr marL="120015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Investigation of related accounts</a:t>
            </a:r>
          </a:p>
          <a:p>
            <a:pPr marL="1200150" lvl="1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User appeals and remediation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sp>
        <p:nvSpPr>
          <p:cNvPr id="120837" name="Rectangle 4">
            <a:extLst>
              <a:ext uri="{FF2B5EF4-FFF2-40B4-BE49-F238E27FC236}">
                <a16:creationId xmlns:a16="http://schemas.microsoft.com/office/drawing/2014/main" id="{777B8D0B-4265-9044-8337-63E0510B8A11}"/>
              </a:ext>
            </a:extLst>
          </p:cNvPr>
          <p:cNvSpPr>
            <a:spLocks/>
          </p:cNvSpPr>
          <p:nvPr/>
        </p:nvSpPr>
        <p:spPr bwMode="auto">
          <a:xfrm>
            <a:off x="1714500" y="8445500"/>
            <a:ext cx="13335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110000"/>
              </a:lnSpc>
            </a:pPr>
            <a:endParaRPr lang="en-US" altLang="en-US" sz="1200" dirty="0">
              <a:solidFill>
                <a:srgbClr val="B3B3B3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2E5426-67AC-0749-A7E0-80A60EB6A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845" y="2819400"/>
            <a:ext cx="8196155" cy="80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296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082DFD-24BF-C049-A0E7-ED50007572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eaLnBrk="1" hangingPunct="1"/>
            <a:fld id="{EC05763F-B21B-834E-B0E4-2392F7F2D2F8}" type="slidenum">
              <a:rPr lang="en-US" altLang="en-US" sz="1400">
                <a:solidFill>
                  <a:srgbClr val="B3B3B3"/>
                </a:solidFill>
                <a:latin typeface="Helvetica Neue Light" panose="02000403000000020004" pitchFamily="2" charset="0"/>
                <a:ea typeface="ＭＳ Ｐゴシック" panose="020B0600070205080204" pitchFamily="34" charset="-128"/>
                <a:sym typeface="Helvetica Neue Light" panose="02000403000000020004" pitchFamily="2" charset="0"/>
              </a:rPr>
              <a:pPr eaLnBrk="1" hangingPunct="1"/>
              <a:t>7</a:t>
            </a:fld>
            <a:endParaRPr lang="en-US" altLang="en-US" sz="1400">
              <a:solidFill>
                <a:srgbClr val="B3B3B3"/>
              </a:solidFill>
              <a:latin typeface="Helvetica Neue Light" panose="02000403000000020004" pitchFamily="2" charset="0"/>
              <a:ea typeface="ＭＳ Ｐゴシック" panose="020B0600070205080204" pitchFamily="34" charset="-128"/>
              <a:sym typeface="Helvetica Neue Light" panose="02000403000000020004" pitchFamily="2" charset="0"/>
            </a:endParaRPr>
          </a:p>
        </p:txBody>
      </p:sp>
      <p:sp>
        <p:nvSpPr>
          <p:cNvPr id="120834" name="Line 1">
            <a:extLst>
              <a:ext uri="{FF2B5EF4-FFF2-40B4-BE49-F238E27FC236}">
                <a16:creationId xmlns:a16="http://schemas.microsoft.com/office/drawing/2014/main" id="{A38F3135-F89E-0840-9F8F-8CF1242AC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" y="1066800"/>
            <a:ext cx="15240000" cy="0"/>
          </a:xfrm>
          <a:prstGeom prst="line">
            <a:avLst/>
          </a:prstGeom>
          <a:noFill/>
          <a:ln w="12700">
            <a:solidFill>
              <a:srgbClr val="CDCDC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B6283650-82CB-784D-A771-71C3C8D194CA}"/>
              </a:ext>
            </a:extLst>
          </p:cNvPr>
          <p:cNvSpPr>
            <a:spLocks/>
          </p:cNvSpPr>
          <p:nvPr/>
        </p:nvSpPr>
        <p:spPr bwMode="auto">
          <a:xfrm>
            <a:off x="508000" y="469900"/>
            <a:ext cx="15240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/>
            <a:r>
              <a:rPr lang="en-US" altLang="en-US" dirty="0">
                <a:solidFill>
                  <a:srgbClr val="3B99CA"/>
                </a:solidFill>
                <a:latin typeface="Futura BdIt BT" panose="020B0602020204020303" pitchFamily="34" charset="-79"/>
                <a:ea typeface="ＭＳ Ｐゴシック" panose="020B0600070205080204" pitchFamily="34" charset="-128"/>
                <a:sym typeface="Futura BdIt BT" panose="020B0602020204020303" pitchFamily="34" charset="-79"/>
              </a:rPr>
              <a:t>Trust &amp; Safety at Vimeo</a:t>
            </a:r>
          </a:p>
        </p:txBody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F5C5CCAC-D3FD-0E49-B5BE-19903FFB3518}"/>
              </a:ext>
            </a:extLst>
          </p:cNvPr>
          <p:cNvSpPr>
            <a:spLocks/>
          </p:cNvSpPr>
          <p:nvPr/>
        </p:nvSpPr>
        <p:spPr bwMode="auto">
          <a:xfrm>
            <a:off x="511175" y="1403350"/>
            <a:ext cx="15240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altLang="en-US" sz="4000" dirty="0">
                <a:solidFill>
                  <a:srgbClr val="4D4D4D"/>
                </a:solidFill>
                <a:latin typeface="Gotham-Bold" pitchFamily="-84" charset="0"/>
                <a:ea typeface="ＭＳ Ｐゴシック" panose="020B0600070205080204" pitchFamily="34" charset="-128"/>
                <a:sym typeface="Gotham-Bold" pitchFamily="-84" charset="0"/>
              </a:rPr>
              <a:t>Vimeo’s Content Moderation Challenges</a:t>
            </a:r>
          </a:p>
          <a:p>
            <a:pPr algn="l" eaLnBrk="1" hangingPunct="1">
              <a:lnSpc>
                <a:spcPct val="70000"/>
              </a:lnSpc>
            </a:pPr>
            <a:endParaRPr lang="en-US" altLang="en-US" sz="14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We know it when we see it. Mostly.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Scale. 5 Against the World.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Global platform. Hard to know linguistic, socio-political, cultural, legal, and interpersonal dynamics for some videos.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Spammers and other bad actors are super adaptive.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No ads = No monetization.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Professional user base can require additional handholding.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sp>
        <p:nvSpPr>
          <p:cNvPr id="120837" name="Rectangle 4">
            <a:extLst>
              <a:ext uri="{FF2B5EF4-FFF2-40B4-BE49-F238E27FC236}">
                <a16:creationId xmlns:a16="http://schemas.microsoft.com/office/drawing/2014/main" id="{777B8D0B-4265-9044-8337-63E0510B8A11}"/>
              </a:ext>
            </a:extLst>
          </p:cNvPr>
          <p:cNvSpPr>
            <a:spLocks/>
          </p:cNvSpPr>
          <p:nvPr/>
        </p:nvSpPr>
        <p:spPr bwMode="auto">
          <a:xfrm>
            <a:off x="1714500" y="8445500"/>
            <a:ext cx="13335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110000"/>
              </a:lnSpc>
            </a:pPr>
            <a:endParaRPr lang="en-US" altLang="en-US" sz="1200" dirty="0">
              <a:solidFill>
                <a:srgbClr val="B3B3B3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51C0158-2A4B-CA4C-A24C-46818AB6B7F4}"/>
              </a:ext>
            </a:extLst>
          </p:cNvPr>
          <p:cNvSpPr>
            <a:spLocks/>
          </p:cNvSpPr>
          <p:nvPr/>
        </p:nvSpPr>
        <p:spPr bwMode="auto">
          <a:xfrm>
            <a:off x="508000" y="5276850"/>
            <a:ext cx="152400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defRPr>
            </a:lvl9pPr>
          </a:lstStyle>
          <a:p>
            <a:pPr algn="l" eaLnBrk="1" hangingPunct="1">
              <a:lnSpc>
                <a:spcPct val="70000"/>
              </a:lnSpc>
            </a:pPr>
            <a:r>
              <a:rPr lang="en-US" altLang="en-US" sz="4000" dirty="0">
                <a:solidFill>
                  <a:srgbClr val="4D4D4D"/>
                </a:solidFill>
                <a:latin typeface="Gotham-Bold" pitchFamily="-84" charset="0"/>
                <a:ea typeface="ＭＳ Ｐゴシック" panose="020B0600070205080204" pitchFamily="34" charset="-128"/>
                <a:sym typeface="Gotham-Bold" pitchFamily="-84" charset="0"/>
              </a:rPr>
              <a:t>Vimeo’s Content Moderation Advantages</a:t>
            </a:r>
          </a:p>
          <a:p>
            <a:pPr algn="l" eaLnBrk="1" hangingPunct="1">
              <a:lnSpc>
                <a:spcPct val="70000"/>
              </a:lnSpc>
            </a:pPr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Community culture is positivity focused.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No ads = No monetization.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One type of content.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4D4D4D"/>
                </a:solidFill>
                <a:latin typeface="Gotham-Book" pitchFamily="-84" charset="0"/>
                <a:ea typeface="ＭＳ Ｐゴシック" panose="020B0600070205080204" pitchFamily="34" charset="-128"/>
                <a:sym typeface="Gotham-Book" pitchFamily="-84" charset="0"/>
              </a:rPr>
              <a:t>Motivated flaggers. User base is dedicated to keeping the ”streets” clean.</a:t>
            </a:r>
          </a:p>
          <a:p>
            <a:pPr algn="l" eaLnBrk="1" hangingPunct="1"/>
            <a:endParaRPr lang="en-US" altLang="en-US" sz="2800" dirty="0">
              <a:solidFill>
                <a:srgbClr val="4D4D4D"/>
              </a:solidFill>
              <a:latin typeface="Gotham-Book" pitchFamily="-84" charset="0"/>
              <a:ea typeface="ＭＳ Ｐゴシック" panose="020B0600070205080204" pitchFamily="34" charset="-128"/>
              <a:sym typeface="Gotham-Book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1013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09" name="Group 3">
            <a:extLst>
              <a:ext uri="{FF2B5EF4-FFF2-40B4-BE49-F238E27FC236}">
                <a16:creationId xmlns:a16="http://schemas.microsoft.com/office/drawing/2014/main" id="{7F6DF97A-0E15-8E41-943E-264A9F6D0E5F}"/>
              </a:ext>
            </a:extLst>
          </p:cNvPr>
          <p:cNvGrpSpPr>
            <a:grpSpLocks/>
          </p:cNvGrpSpPr>
          <p:nvPr/>
        </p:nvGrpSpPr>
        <p:grpSpPr bwMode="auto">
          <a:xfrm>
            <a:off x="3937000" y="2438400"/>
            <a:ext cx="8382000" cy="4470400"/>
            <a:chOff x="0" y="0"/>
            <a:chExt cx="5280" cy="2816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4321E3D2-4F72-2443-A723-E599F9726E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" y="1088"/>
              <a:ext cx="1800" cy="1728"/>
            </a:xfrm>
            <a:prstGeom prst="rect">
              <a:avLst/>
            </a:prstGeom>
            <a:noFill/>
            <a:ln>
              <a:noFill/>
            </a:ln>
            <a:effectLst>
              <a:outerShdw blurRad="127000" dist="63499" dir="5400000" algn="ctr" rotWithShape="0">
                <a:srgbClr val="2A8FD8">
                  <a:alpha val="5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6674" name="Rectangle 2">
              <a:extLst>
                <a:ext uri="{FF2B5EF4-FFF2-40B4-BE49-F238E27FC236}">
                  <a16:creationId xmlns:a16="http://schemas.microsoft.com/office/drawing/2014/main" id="{FD9D22EA-919C-7740-8396-746EE6831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5280" cy="872"/>
            </a:xfrm>
            <a:prstGeom prst="rect">
              <a:avLst/>
            </a:prstGeom>
            <a:noFill/>
            <a:ln>
              <a:noFill/>
            </a:ln>
            <a:effectLst>
              <a:outerShdw blurRad="127000" dist="63499" dir="5400000" algn="ctr" rotWithShape="0">
                <a:srgbClr val="2A8FD8">
                  <a:alpha val="5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r>
                <a:rPr lang="en-US" sz="11200" dirty="0">
                  <a:solidFill>
                    <a:srgbClr val="FFFFFF"/>
                  </a:solidFill>
                  <a:latin typeface="Futura Bd BT" charset="0"/>
                  <a:ea typeface="ＭＳ Ｐゴシック" charset="0"/>
                  <a:cs typeface="Futura Bd BT" charset="0"/>
                  <a:sym typeface="Futura Bd BT" charset="0"/>
                </a:rPr>
                <a:t>Thank You</a:t>
              </a:r>
            </a:p>
          </p:txBody>
        </p:sp>
      </p:grp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4588BC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Slid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emplat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ight Background Slides">
  <a:themeElements>
    <a:clrScheme name="Light Backgroun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ght Background Slid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Light Backgroun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Slide">
  <a:themeElements>
    <a:clrScheme name="Blank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Slid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Pages>0</Pages>
  <Words>465</Words>
  <Characters>0</Characters>
  <Application>Microsoft Macintosh PowerPoint</Application>
  <PresentationFormat>Custom</PresentationFormat>
  <Lines>0</Lines>
  <Paragraphs>98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6" baseType="lpstr">
      <vt:lpstr>Gill Sans</vt:lpstr>
      <vt:lpstr>ヒラギノ角ゴ ProN W3</vt:lpstr>
      <vt:lpstr>Arial</vt:lpstr>
      <vt:lpstr>ＭＳ Ｐゴシック</vt:lpstr>
      <vt:lpstr>Helvetica Neue Light</vt:lpstr>
      <vt:lpstr>Gotham-BookItalic</vt:lpstr>
      <vt:lpstr>Futura HvIt BT</vt:lpstr>
      <vt:lpstr>Gotham-Medium</vt:lpstr>
      <vt:lpstr>Gotham-Book</vt:lpstr>
      <vt:lpstr>Futura BdIt BT</vt:lpstr>
      <vt:lpstr>Gotham-Bold</vt:lpstr>
      <vt:lpstr>Gotham-LightItalic</vt:lpstr>
      <vt:lpstr>Futura Bd BT</vt:lpstr>
      <vt:lpstr>Lucida Grande</vt:lpstr>
      <vt:lpstr>Title Slide</vt:lpstr>
      <vt:lpstr>Template Slide</vt:lpstr>
      <vt:lpstr>Light Background Slides</vt:lpstr>
      <vt:lpstr>Blank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McGilvray, Sean</cp:lastModifiedBy>
  <cp:revision>28</cp:revision>
  <dcterms:modified xsi:type="dcterms:W3CDTF">2018-05-07T12:47:47Z</dcterms:modified>
</cp:coreProperties>
</file>